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95" r:id="rId1"/>
  </p:sldMasterIdLst>
  <p:sldIdLst>
    <p:sldId id="259" r:id="rId2"/>
    <p:sldId id="260" r:id="rId3"/>
    <p:sldId id="279" r:id="rId4"/>
    <p:sldId id="280" r:id="rId5"/>
    <p:sldId id="281" r:id="rId6"/>
    <p:sldId id="283" r:id="rId7"/>
    <p:sldId id="284" r:id="rId8"/>
    <p:sldId id="285" r:id="rId9"/>
    <p:sldId id="286" r:id="rId10"/>
    <p:sldId id="287" r:id="rId11"/>
    <p:sldId id="288" r:id="rId12"/>
    <p:sldId id="289" r:id="rId13"/>
    <p:sldId id="290" r:id="rId14"/>
    <p:sldId id="291" r:id="rId15"/>
    <p:sldId id="292" r:id="rId16"/>
    <p:sldId id="264" r:id="rId17"/>
    <p:sldId id="265" r:id="rId18"/>
    <p:sldId id="266" r:id="rId19"/>
    <p:sldId id="268" r:id="rId20"/>
    <p:sldId id="269" r:id="rId21"/>
    <p:sldId id="270" r:id="rId22"/>
    <p:sldId id="295" r:id="rId23"/>
    <p:sldId id="293" r:id="rId24"/>
    <p:sldId id="271" r:id="rId25"/>
    <p:sldId id="272" r:id="rId26"/>
    <p:sldId id="273" r:id="rId27"/>
    <p:sldId id="274" r:id="rId28"/>
    <p:sldId id="275" r:id="rId29"/>
    <p:sldId id="276" r:id="rId30"/>
    <p:sldId id="277" r:id="rId31"/>
    <p:sldId id="278" r:id="rId32"/>
    <p:sldId id="28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6D45"/>
    <a:srgbClr val="DDA147"/>
    <a:srgbClr val="B54C2D"/>
    <a:srgbClr val="B66952"/>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4" d="100"/>
          <a:sy n="54" d="100"/>
        </p:scale>
        <p:origin x="1148" y="3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fr-FR"/>
              <a:t>Modifiez le style du titre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8D38747-4367-4BD2-8D51-C97E202738E2}" type="datetime1">
              <a:rPr lang="en-US" smtClean="0"/>
              <a:t>9/4/2020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A98EE3D-8CD1-4C3F-BD1C-C98C9596463C}" type="slidenum">
              <a:rPr lang="en-US" smtClean="0"/>
              <a:pPr/>
              <a:t>‹N°›</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034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3875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3790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95242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CAE507A8-A5CF-4D38-AB86-7EDDA87A85D4}" type="datetime1">
              <a:rPr lang="en-US" smtClean="0"/>
              <a:t>9/4/2020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A98EE3D-8CD1-4C3F-BD1C-C98C9596463C}" type="slidenum">
              <a:rPr lang="en-US" smtClean="0"/>
              <a:pPr/>
              <a:t>‹N°›</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1454471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182799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fr-FR"/>
              <a:t>Modifiez le style du titre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57300"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33864"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7990527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301400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6965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fr-FR"/>
              <a:t>Modifiez le style du titre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051" y="6375679"/>
            <a:ext cx="1233355" cy="348462"/>
          </a:xfrm>
        </p:spPr>
        <p:txBody>
          <a:bodyPr/>
          <a:lstStyle/>
          <a:p>
            <a:fld id="{3E0277FD-7DE6-41D4-930D-AC99F5AFE54E}" type="datetime1">
              <a:rPr lang="en-US" smtClean="0"/>
              <a:t>9/4/2020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3A98EE3D-8CD1-4C3F-BD1C-C98C9596463C}" type="slidenum">
              <a:rPr lang="en-US" smtClean="0"/>
              <a:pPr/>
              <a:t>‹N°›</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996752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fr-FR"/>
              <a:t>Modifiez le style du titre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950" y="6375679"/>
            <a:ext cx="1232456" cy="348462"/>
          </a:xfrm>
        </p:spPr>
        <p:txBody>
          <a:bodyPr/>
          <a:lstStyle/>
          <a:p>
            <a:fld id="{9EA15526-7079-4B7B-987C-1B5FAE11A0FF}" type="datetime1">
              <a:rPr lang="en-US" smtClean="0"/>
              <a:t>9/4/2020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pPr algn="l"/>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76049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73ED0CC-082F-4160-86E5-0D6041F12778}" type="datetime1">
              <a:rPr lang="en-US" smtClean="0"/>
              <a:t>9/4/2020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A98EE3D-8CD1-4C3F-BD1C-C98C9596463C}" type="slidenum">
              <a:rPr lang="en-US" smtClean="0"/>
              <a:t>‹N°›</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5554633"/>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248025" y="2886076"/>
            <a:ext cx="6115050" cy="1857375"/>
          </a:xfrm>
        </p:spPr>
        <p:txBody>
          <a:bodyPr>
            <a:normAutofit/>
          </a:bodyPr>
          <a:lstStyle/>
          <a:p>
            <a:r>
              <a:rPr lang="en-US" sz="7200" dirty="0"/>
              <a:t>healthy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95017" y="962025"/>
            <a:ext cx="9440034" cy="762000"/>
          </a:xfrm>
        </p:spPr>
        <p:txBody>
          <a:bodyPr>
            <a:normAutofit fontScale="92500" lnSpcReduction="20000"/>
          </a:bodyPr>
          <a:lstStyle/>
          <a:p>
            <a:r>
              <a:rPr lang="en-US" sz="2800" dirty="0">
                <a:solidFill>
                  <a:srgbClr val="7030A0"/>
                </a:solidFill>
              </a:rPr>
              <a:t>Rapport pour Notre projet file rouge </a:t>
            </a:r>
          </a:p>
        </p:txBody>
      </p:sp>
      <p:pic>
        <p:nvPicPr>
          <p:cNvPr id="6" name="Image 5">
            <a:extLst>
              <a:ext uri="{FF2B5EF4-FFF2-40B4-BE49-F238E27FC236}">
                <a16:creationId xmlns:a16="http://schemas.microsoft.com/office/drawing/2014/main" id="{4AF192B0-C423-49AA-914E-B20405F63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3312" y="6248390"/>
            <a:ext cx="928688" cy="704850"/>
          </a:xfrm>
          <a:prstGeom prst="rect">
            <a:avLst/>
          </a:prstGeom>
        </p:spPr>
      </p:pic>
      <p:pic>
        <p:nvPicPr>
          <p:cNvPr id="8" name="Image 7">
            <a:extLst>
              <a:ext uri="{FF2B5EF4-FFF2-40B4-BE49-F238E27FC236}">
                <a16:creationId xmlns:a16="http://schemas.microsoft.com/office/drawing/2014/main" id="{9149FE1B-C932-4676-95D3-C963514DD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817" y="0"/>
            <a:ext cx="2019708" cy="762000"/>
          </a:xfrm>
          <a:prstGeom prst="rect">
            <a:avLst/>
          </a:prstGeom>
        </p:spPr>
      </p:pic>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6E32BD9-C920-4456-A83D-90EA43D5E5CD}"/>
              </a:ext>
            </a:extLst>
          </p:cNvPr>
          <p:cNvSpPr>
            <a:spLocks noGrp="1"/>
          </p:cNvSpPr>
          <p:nvPr>
            <p:ph idx="1"/>
          </p:nvPr>
        </p:nvSpPr>
        <p:spPr>
          <a:xfrm>
            <a:off x="1251678" y="857250"/>
            <a:ext cx="10178322" cy="3600450"/>
          </a:xfrm>
        </p:spPr>
        <p:txBody>
          <a:bodyPr/>
          <a:lstStyle/>
          <a:p>
            <a:pPr marL="0" indent="0">
              <a:buNone/>
            </a:pPr>
            <a:r>
              <a:rPr lang="fr-MA" dirty="0">
                <a:solidFill>
                  <a:srgbClr val="0070C0"/>
                </a:solidFill>
              </a:rPr>
              <a:t>2) </a:t>
            </a:r>
            <a:r>
              <a:rPr lang="fr-MA" b="1" i="1" dirty="0">
                <a:solidFill>
                  <a:srgbClr val="0070C0"/>
                </a:solidFill>
              </a:rPr>
              <a:t>Diagramme de classe :</a:t>
            </a:r>
          </a:p>
          <a:p>
            <a:pPr marL="457200" indent="-457200">
              <a:buAutoNum type="alphaLcPeriod"/>
            </a:pPr>
            <a:r>
              <a:rPr lang="fr-MA" b="1" dirty="0"/>
              <a:t>Définition :</a:t>
            </a:r>
          </a:p>
          <a:p>
            <a:pPr marL="0" indent="0">
              <a:buNone/>
            </a:pPr>
            <a:endParaRPr lang="fr-MA" b="1" dirty="0"/>
          </a:p>
          <a:p>
            <a:pPr marL="0" indent="0" algn="ctr">
              <a:buNone/>
            </a:pPr>
            <a:r>
              <a:rPr lang="fr-MA" b="1" dirty="0"/>
              <a:t> </a:t>
            </a:r>
            <a:r>
              <a:rPr lang="fr-FR" dirty="0"/>
              <a:t>Un diagramme de classes UML décrit les structures d'objets et d'informations utilisées sur notre site web, à la fois en interne et en communication avec ses utilisateurs. Il décrit les informations sans faire référence à une implémentation particulière. Ses classes et relations peuvent être implémentées de nombreuses manières, comme les tables de bases de données.</a:t>
            </a:r>
          </a:p>
        </p:txBody>
      </p:sp>
    </p:spTree>
    <p:extLst>
      <p:ext uri="{BB962C8B-B14F-4D97-AF65-F5344CB8AC3E}">
        <p14:creationId xmlns:p14="http://schemas.microsoft.com/office/powerpoint/2010/main" val="3653627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8A973E8-B107-42E5-AFE1-91A827ECA96A}"/>
              </a:ext>
            </a:extLst>
          </p:cNvPr>
          <p:cNvSpPr>
            <a:spLocks noGrp="1"/>
          </p:cNvSpPr>
          <p:nvPr>
            <p:ph idx="1"/>
          </p:nvPr>
        </p:nvSpPr>
        <p:spPr>
          <a:xfrm>
            <a:off x="1251678" y="76201"/>
            <a:ext cx="10178322" cy="6715124"/>
          </a:xfrm>
        </p:spPr>
        <p:txBody>
          <a:bodyPr/>
          <a:lstStyle/>
          <a:p>
            <a:pPr marL="0" indent="0">
              <a:buNone/>
            </a:pPr>
            <a:r>
              <a:rPr lang="fr-FR" b="1" dirty="0"/>
              <a:t>b. Diagramme de classe de notre site web :</a:t>
            </a:r>
          </a:p>
          <a:p>
            <a:pPr marL="0" indent="0">
              <a:buNone/>
            </a:pPr>
            <a:endParaRPr lang="fr-MA" dirty="0"/>
          </a:p>
        </p:txBody>
      </p:sp>
      <p:pic>
        <p:nvPicPr>
          <p:cNvPr id="7" name="Image 6">
            <a:extLst>
              <a:ext uri="{FF2B5EF4-FFF2-40B4-BE49-F238E27FC236}">
                <a16:creationId xmlns:a16="http://schemas.microsoft.com/office/drawing/2014/main" id="{E40685F7-FF7D-490A-B2F7-27BD7B752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886" y="570155"/>
            <a:ext cx="10178322" cy="6221170"/>
          </a:xfrm>
          <a:prstGeom prst="rect">
            <a:avLst/>
          </a:prstGeom>
        </p:spPr>
      </p:pic>
    </p:spTree>
    <p:extLst>
      <p:ext uri="{BB962C8B-B14F-4D97-AF65-F5344CB8AC3E}">
        <p14:creationId xmlns:p14="http://schemas.microsoft.com/office/powerpoint/2010/main" val="3864836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4BB135E-FF50-46B6-9827-16DEAD2E8A5C}"/>
              </a:ext>
            </a:extLst>
          </p:cNvPr>
          <p:cNvSpPr>
            <a:spLocks noGrp="1"/>
          </p:cNvSpPr>
          <p:nvPr>
            <p:ph idx="1"/>
          </p:nvPr>
        </p:nvSpPr>
        <p:spPr>
          <a:xfrm>
            <a:off x="1251678" y="542925"/>
            <a:ext cx="10178322" cy="5924550"/>
          </a:xfrm>
        </p:spPr>
        <p:txBody>
          <a:bodyPr>
            <a:normAutofit/>
          </a:bodyPr>
          <a:lstStyle/>
          <a:p>
            <a:pPr marL="0" indent="0" algn="ctr">
              <a:buNone/>
            </a:pPr>
            <a:r>
              <a:rPr lang="fr-FR" dirty="0"/>
              <a:t>En général un diagramme de classe peut contenir les éléments suivants : </a:t>
            </a:r>
          </a:p>
          <a:p>
            <a:pPr marL="0" indent="0" algn="ctr">
              <a:buNone/>
            </a:pPr>
            <a:r>
              <a:rPr lang="fr-FR" dirty="0"/>
              <a:t>➢ </a:t>
            </a:r>
            <a:r>
              <a:rPr lang="fr-FR" b="1" dirty="0"/>
              <a:t>Les classes: </a:t>
            </a:r>
            <a:r>
              <a:rPr lang="fr-FR" dirty="0"/>
              <a:t>une classe représente la description formelle d’un ensemble d’objets ayant une sémantique et des caractéristiques communes. Elle est représentée en utilisant un rectangle divisé en trois sections. La section supérieure est le nom de la classe, la section centrale définit les propriétés de la classe alors que la section du bas énumère les méthodes de la classe.</a:t>
            </a:r>
          </a:p>
          <a:p>
            <a:pPr marL="0" indent="0" algn="ctr">
              <a:buNone/>
            </a:pPr>
            <a:endParaRPr lang="fr-FR" dirty="0"/>
          </a:p>
          <a:p>
            <a:pPr marL="0" indent="0" algn="ctr">
              <a:buNone/>
            </a:pPr>
            <a:r>
              <a:rPr lang="fr-FR" dirty="0"/>
              <a:t> ➢ </a:t>
            </a:r>
            <a:r>
              <a:rPr lang="fr-FR" b="1" dirty="0"/>
              <a:t>Les associations : </a:t>
            </a:r>
            <a:r>
              <a:rPr lang="fr-FR" dirty="0"/>
              <a:t>une association est une relation entre deux classes (association binaire) ou plus (association n-aire), qui décrit les connexions structurelles entre leurs instances. Une association indique donc que des liens peuvent exister entre des instances des classes associées.</a:t>
            </a:r>
          </a:p>
          <a:p>
            <a:pPr marL="0" indent="0" algn="ctr">
              <a:buNone/>
            </a:pPr>
            <a:endParaRPr lang="fr-FR" dirty="0"/>
          </a:p>
          <a:p>
            <a:pPr marL="0" indent="0" algn="ctr">
              <a:buNone/>
            </a:pPr>
            <a:r>
              <a:rPr lang="fr-FR" dirty="0"/>
              <a:t> </a:t>
            </a:r>
            <a:r>
              <a:rPr lang="fr-FR" b="1" dirty="0"/>
              <a:t>➢ Les attributs : </a:t>
            </a:r>
            <a:r>
              <a:rPr lang="fr-FR" dirty="0"/>
              <a:t>les attributs représentent les données encapsulées dans les objets des classes. Chacune de ces informations est définie par un nom, un type de données, une visibilité et peut être initialisé. Le nom de l’attribut doit être unique dans la classe</a:t>
            </a:r>
            <a:endParaRPr lang="fr-MA" dirty="0"/>
          </a:p>
        </p:txBody>
      </p:sp>
    </p:spTree>
    <p:extLst>
      <p:ext uri="{BB962C8B-B14F-4D97-AF65-F5344CB8AC3E}">
        <p14:creationId xmlns:p14="http://schemas.microsoft.com/office/powerpoint/2010/main" val="200950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A531BD-ACC1-41C2-B14B-1F639E431EA8}"/>
              </a:ext>
            </a:extLst>
          </p:cNvPr>
          <p:cNvSpPr>
            <a:spLocks noGrp="1"/>
          </p:cNvSpPr>
          <p:nvPr>
            <p:ph type="title"/>
          </p:nvPr>
        </p:nvSpPr>
        <p:spPr>
          <a:xfrm>
            <a:off x="1251678" y="382385"/>
            <a:ext cx="10178322" cy="398665"/>
          </a:xfrm>
        </p:spPr>
        <p:txBody>
          <a:bodyPr/>
          <a:lstStyle/>
          <a:p>
            <a:pPr algn="ctr"/>
            <a:r>
              <a:rPr lang="fr-FR" sz="2200" dirty="0"/>
              <a:t>2:Réalisation de l’application </a:t>
            </a:r>
            <a:endParaRPr lang="fr-MA" sz="2200" dirty="0"/>
          </a:p>
        </p:txBody>
      </p:sp>
      <p:sp>
        <p:nvSpPr>
          <p:cNvPr id="3" name="Espace réservé du contenu 2">
            <a:extLst>
              <a:ext uri="{FF2B5EF4-FFF2-40B4-BE49-F238E27FC236}">
                <a16:creationId xmlns:a16="http://schemas.microsoft.com/office/drawing/2014/main" id="{C8B3F812-B024-4138-B312-D4E18FCE3390}"/>
              </a:ext>
            </a:extLst>
          </p:cNvPr>
          <p:cNvSpPr>
            <a:spLocks noGrp="1"/>
          </p:cNvSpPr>
          <p:nvPr>
            <p:ph idx="1"/>
          </p:nvPr>
        </p:nvSpPr>
        <p:spPr>
          <a:xfrm>
            <a:off x="1251678" y="876300"/>
            <a:ext cx="10178322" cy="5981700"/>
          </a:xfrm>
        </p:spPr>
        <p:txBody>
          <a:bodyPr>
            <a:normAutofit/>
          </a:bodyPr>
          <a:lstStyle/>
          <a:p>
            <a:pPr marL="457200" indent="-457200">
              <a:buAutoNum type="arabicParenR"/>
            </a:pPr>
            <a:r>
              <a:rPr lang="fr-FR" b="1" i="1" dirty="0">
                <a:solidFill>
                  <a:srgbClr val="0070C0"/>
                </a:solidFill>
              </a:rPr>
              <a:t>Diagramme de cas d’utilisation </a:t>
            </a:r>
            <a:r>
              <a:rPr lang="fr-FR" b="1" dirty="0">
                <a:solidFill>
                  <a:srgbClr val="0070C0"/>
                </a:solidFill>
              </a:rPr>
              <a:t>:</a:t>
            </a:r>
          </a:p>
          <a:p>
            <a:pPr marL="0" indent="0">
              <a:buNone/>
            </a:pPr>
            <a:r>
              <a:rPr lang="fr-FR" sz="2200" b="1" dirty="0"/>
              <a:t>         a. Les outils de développement :</a:t>
            </a:r>
          </a:p>
          <a:p>
            <a:pPr algn="ctr">
              <a:buFont typeface="Wingdings" panose="05000000000000000000" pitchFamily="2" charset="2"/>
              <a:buChar char="ü"/>
            </a:pPr>
            <a:r>
              <a:rPr lang="fr-FR" sz="1600" dirty="0"/>
              <a:t>  </a:t>
            </a:r>
            <a:r>
              <a:rPr lang="fr-FR" sz="1600" dirty="0">
                <a:solidFill>
                  <a:srgbClr val="0070C0"/>
                </a:solidFill>
              </a:rPr>
              <a:t>Xampp : </a:t>
            </a:r>
            <a:r>
              <a:rPr lang="fr-FR" sz="1600" dirty="0"/>
              <a:t>XAMPP est un ensemble de logiciels permettant de mettre en place facilement un serveur Web local, un serveur FTP et un serveur de messagerie électronique. Il s'agit d'une distribution de logiciels libres (X (cross) Apache </a:t>
            </a:r>
            <a:r>
              <a:rPr lang="fr-FR" sz="1600" dirty="0" err="1"/>
              <a:t>MariaDB</a:t>
            </a:r>
            <a:r>
              <a:rPr lang="fr-FR" sz="1600" dirty="0"/>
              <a:t> Perl PHP) offrant une bonne souplesse d'utilisation, réputée pour son installation simple et rapide.</a:t>
            </a:r>
          </a:p>
          <a:p>
            <a:pPr algn="ctr">
              <a:buFont typeface="Wingdings" panose="05000000000000000000" pitchFamily="2" charset="2"/>
              <a:buChar char="ü"/>
            </a:pPr>
            <a:endParaRPr lang="fr-FR" sz="1600" dirty="0"/>
          </a:p>
          <a:p>
            <a:pPr algn="ctr">
              <a:buFont typeface="Wingdings" panose="05000000000000000000" pitchFamily="2" charset="2"/>
              <a:buChar char="ü"/>
            </a:pPr>
            <a:r>
              <a:rPr lang="fr-FR" sz="1600" dirty="0">
                <a:solidFill>
                  <a:srgbClr val="0070C0"/>
                </a:solidFill>
              </a:rPr>
              <a:t>HTML : </a:t>
            </a:r>
            <a:r>
              <a:rPr lang="fr-FR" sz="1600" dirty="0"/>
              <a:t>L’</a:t>
            </a:r>
            <a:r>
              <a:rPr lang="fr-FR" sz="1600" dirty="0" err="1"/>
              <a:t>HypertextMarkupLanguage</a:t>
            </a:r>
            <a:r>
              <a:rPr lang="fr-FR" sz="1600" dirty="0"/>
              <a:t>, généralement abrégé HTML, est le format de données conçu pour représenter les pages web. C’est un langage de balisage permettant d’écrire de l’hypertexte, d’où son nom. HTML permet également de structurer sémantiquement et de mettre en forme le contenu des pages, d’inclure des ressources multimédias dont des images, des formulaires de saisie, et des programmes informatiques. Il est souvent utilisé conjointement avec des langages de programmation (PHP, JavaScript…) et des formats de présentation (feuilles de style en cascade).</a:t>
            </a:r>
          </a:p>
          <a:p>
            <a:pPr marL="0" indent="0" algn="ctr">
              <a:buNone/>
            </a:pPr>
            <a:endParaRPr lang="fr-FR" sz="1600" dirty="0"/>
          </a:p>
          <a:p>
            <a:pPr algn="ctr">
              <a:buFont typeface="Wingdings" panose="05000000000000000000" pitchFamily="2" charset="2"/>
              <a:buChar char="ü"/>
            </a:pPr>
            <a:r>
              <a:rPr lang="fr-FR" sz="1600" dirty="0">
                <a:solidFill>
                  <a:srgbClr val="0070C0"/>
                </a:solidFill>
              </a:rPr>
              <a:t> CSS </a:t>
            </a:r>
            <a:r>
              <a:rPr lang="fr-FR" sz="1600" dirty="0"/>
              <a:t>: l'anglais: Cascading Style Sheets, forment un Les feuilles de style en cascade, généralement appelées CSS de langage informatique qui décrit la présentation des documents HTML et XML Les standards définissant CSS sont 14 publiés par le World Wide Web Consortium (W3C). Introduit au milieu des années 1990, CSS Devient couramment utilisé dans la conception des sites web et bien pris en charge par les navigateurs web dans les années 2000.</a:t>
            </a:r>
          </a:p>
          <a:p>
            <a:pPr marL="0" indent="0">
              <a:buNone/>
            </a:pPr>
            <a:endParaRPr lang="fr-MA" b="1" dirty="0">
              <a:solidFill>
                <a:srgbClr val="0070C0"/>
              </a:solidFill>
            </a:endParaRPr>
          </a:p>
        </p:txBody>
      </p:sp>
    </p:spTree>
    <p:extLst>
      <p:ext uri="{BB962C8B-B14F-4D97-AF65-F5344CB8AC3E}">
        <p14:creationId xmlns:p14="http://schemas.microsoft.com/office/powerpoint/2010/main" val="2406855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F9A213C-920F-4457-9580-48249D7A99AF}"/>
              </a:ext>
            </a:extLst>
          </p:cNvPr>
          <p:cNvSpPr>
            <a:spLocks noGrp="1"/>
          </p:cNvSpPr>
          <p:nvPr>
            <p:ph idx="1"/>
          </p:nvPr>
        </p:nvSpPr>
        <p:spPr>
          <a:xfrm>
            <a:off x="1251678" y="323850"/>
            <a:ext cx="10178322" cy="6534149"/>
          </a:xfrm>
        </p:spPr>
        <p:txBody>
          <a:bodyPr>
            <a:normAutofit/>
          </a:bodyPr>
          <a:lstStyle/>
          <a:p>
            <a:pPr algn="ctr">
              <a:buFont typeface="Wingdings" panose="05000000000000000000" pitchFamily="2" charset="2"/>
              <a:buChar char="ü"/>
            </a:pPr>
            <a:r>
              <a:rPr lang="fr-FR" sz="1600" dirty="0">
                <a:solidFill>
                  <a:srgbClr val="0070C0"/>
                </a:solidFill>
              </a:rPr>
              <a:t>BOOTSTRAP : </a:t>
            </a:r>
            <a:r>
              <a:rPr lang="fr-FR" sz="1600" dirty="0"/>
              <a:t>est une collection d'outils utiles à la création du design (graphisme, animation et interactions avec la page dans le navigateur, etc.) de sites et d'applications web. C'est un ensemble qui contient des codes HTML et CSS, des formulaires, boutons, outils de navigation et autres éléments interactifs, ainsi que des extensions JavaScript en option. C'est l'un des projets les plus populaires sur la plate-forme de gestion de développement GitHub. </a:t>
            </a:r>
          </a:p>
          <a:p>
            <a:pPr algn="ctr">
              <a:buFont typeface="Wingdings" panose="05000000000000000000" pitchFamily="2" charset="2"/>
              <a:buChar char="ü"/>
            </a:pPr>
            <a:endParaRPr lang="fr-FR" sz="1600" dirty="0"/>
          </a:p>
          <a:p>
            <a:pPr algn="ctr">
              <a:buFont typeface="Wingdings" panose="05000000000000000000" pitchFamily="2" charset="2"/>
              <a:buChar char="ü"/>
            </a:pPr>
            <a:r>
              <a:rPr lang="fr-FR" sz="1600" dirty="0">
                <a:solidFill>
                  <a:srgbClr val="0070C0"/>
                </a:solidFill>
              </a:rPr>
              <a:t>PHP : </a:t>
            </a:r>
            <a:r>
              <a:rPr lang="fr-FR" sz="1600" dirty="0" err="1"/>
              <a:t>Hypertext</a:t>
            </a:r>
            <a:r>
              <a:rPr lang="fr-FR" sz="1600" dirty="0"/>
              <a:t> </a:t>
            </a:r>
            <a:r>
              <a:rPr lang="fr-FR" sz="1600" dirty="0" err="1"/>
              <a:t>Preprocessor</a:t>
            </a:r>
            <a:r>
              <a:rPr lang="fr-FR" sz="1600" dirty="0"/>
              <a:t>, plus connu sous son sigle PHP(acronyme récursif), est un langage de programmation principalement utilisé pour produire des pages Web dynamiques via un serveur HTTP, mais pouvant également fonctionner comme n'importe quel langage interprété de façon locale. PHP est un langage impératif orienté objet. PHP a permis de créer un grand nombre de sites web célèbres, comme Facebook, Wikipédia, etc. Il est considéré comme la base de la création des sites Internet dits Dynamiques</a:t>
            </a:r>
          </a:p>
          <a:p>
            <a:pPr algn="ctr">
              <a:buFont typeface="Wingdings" panose="05000000000000000000" pitchFamily="2" charset="2"/>
              <a:buChar char="ü"/>
            </a:pPr>
            <a:endParaRPr lang="fr-FR" sz="1600" dirty="0"/>
          </a:p>
          <a:p>
            <a:pPr algn="ctr">
              <a:buFont typeface="Wingdings" panose="05000000000000000000" pitchFamily="2" charset="2"/>
              <a:buChar char="ü"/>
            </a:pPr>
            <a:r>
              <a:rPr lang="fr-FR" sz="1600" dirty="0">
                <a:solidFill>
                  <a:srgbClr val="0070C0"/>
                </a:solidFill>
              </a:rPr>
              <a:t>MYSQL : </a:t>
            </a:r>
            <a:r>
              <a:rPr lang="fr-FR" sz="1600" dirty="0"/>
              <a:t>est un système de gestion de bases de données relationnelles (SGBDR). Il est distribué sous une double licence GPL et propriétaire Il fait partie des logiciels de gestion de base de données les plus utilisés au monde, autant par le grand public (applications web principalement) que par des professionnels, en concurrence avec Oracle, Informix et Microsoft SQL Server.</a:t>
            </a:r>
          </a:p>
          <a:p>
            <a:pPr algn="ctr">
              <a:buFont typeface="Wingdings" panose="05000000000000000000" pitchFamily="2" charset="2"/>
              <a:buChar char="ü"/>
            </a:pPr>
            <a:endParaRPr lang="fr-FR" sz="1600" dirty="0"/>
          </a:p>
          <a:p>
            <a:pPr algn="ctr">
              <a:buFont typeface="Wingdings" panose="05000000000000000000" pitchFamily="2" charset="2"/>
              <a:buChar char="ü"/>
            </a:pPr>
            <a:r>
              <a:rPr lang="fr-FR" sz="1600" dirty="0">
                <a:solidFill>
                  <a:srgbClr val="0070C0"/>
                </a:solidFill>
              </a:rPr>
              <a:t>JAVASCRIPT : </a:t>
            </a:r>
            <a:r>
              <a:rPr lang="fr-FR" sz="1600" dirty="0"/>
              <a:t>15 JavaScript est un langage de script orienté objet principalement utilisé dans les pages HTML. À l’opposé des langages serveur (qui s’exécutent sur le site), JavaScript est exécuté sur l’ordinateur de l’internaute par le navigateur lui-- même. Ainsi, ce langage permet une interaction avec l’utilisateur en fonction de ses actions (lors du passage de la souris au dessus d’un élément, du redimensionnement de la page…)</a:t>
            </a:r>
            <a:endParaRPr lang="fr-FR" sz="1600" b="1" dirty="0">
              <a:solidFill>
                <a:srgbClr val="0070C0"/>
              </a:solidFill>
            </a:endParaRPr>
          </a:p>
          <a:p>
            <a:endParaRPr lang="fr-MA" dirty="0"/>
          </a:p>
        </p:txBody>
      </p:sp>
    </p:spTree>
    <p:extLst>
      <p:ext uri="{BB962C8B-B14F-4D97-AF65-F5344CB8AC3E}">
        <p14:creationId xmlns:p14="http://schemas.microsoft.com/office/powerpoint/2010/main" val="1037137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990DAA-CCE3-436D-9E1F-D62299D01A94}"/>
              </a:ext>
            </a:extLst>
          </p:cNvPr>
          <p:cNvSpPr>
            <a:spLocks noGrp="1"/>
          </p:cNvSpPr>
          <p:nvPr>
            <p:ph type="title"/>
          </p:nvPr>
        </p:nvSpPr>
        <p:spPr>
          <a:xfrm>
            <a:off x="1404078" y="2820785"/>
            <a:ext cx="10178322" cy="1492132"/>
          </a:xfrm>
        </p:spPr>
        <p:txBody>
          <a:bodyPr>
            <a:normAutofit fontScale="90000"/>
          </a:bodyPr>
          <a:lstStyle/>
          <a:p>
            <a:r>
              <a:rPr lang="fr-MA" sz="5400" dirty="0"/>
              <a:t>3:Présentation de l’application :</a:t>
            </a:r>
            <a:endParaRPr lang="fr-MA" dirty="0"/>
          </a:p>
        </p:txBody>
      </p:sp>
    </p:spTree>
    <p:extLst>
      <p:ext uri="{BB962C8B-B14F-4D97-AF65-F5344CB8AC3E}">
        <p14:creationId xmlns:p14="http://schemas.microsoft.com/office/powerpoint/2010/main" val="4074457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158F7-BBC1-4709-AC3E-0EDAD7758F59}"/>
              </a:ext>
            </a:extLst>
          </p:cNvPr>
          <p:cNvSpPr>
            <a:spLocks noGrp="1"/>
          </p:cNvSpPr>
          <p:nvPr>
            <p:ph type="title"/>
          </p:nvPr>
        </p:nvSpPr>
        <p:spPr>
          <a:xfrm>
            <a:off x="1006839" y="742951"/>
            <a:ext cx="10178322" cy="342900"/>
          </a:xfrm>
        </p:spPr>
        <p:txBody>
          <a:bodyPr>
            <a:normAutofit fontScale="90000"/>
          </a:bodyPr>
          <a:lstStyle/>
          <a:p>
            <a:pPr algn="ctr"/>
            <a:r>
              <a:rPr lang="fr-MA" sz="2000" dirty="0"/>
              <a:t>Login et registration</a:t>
            </a:r>
          </a:p>
        </p:txBody>
      </p:sp>
      <p:sp>
        <p:nvSpPr>
          <p:cNvPr id="3" name="Espace réservé du contenu 2">
            <a:extLst>
              <a:ext uri="{FF2B5EF4-FFF2-40B4-BE49-F238E27FC236}">
                <a16:creationId xmlns:a16="http://schemas.microsoft.com/office/drawing/2014/main" id="{B23A8F45-7E26-4257-A983-CE032E2A4EFE}"/>
              </a:ext>
            </a:extLst>
          </p:cNvPr>
          <p:cNvSpPr>
            <a:spLocks noGrp="1"/>
          </p:cNvSpPr>
          <p:nvPr>
            <p:ph idx="1"/>
          </p:nvPr>
        </p:nvSpPr>
        <p:spPr>
          <a:xfrm>
            <a:off x="1251678" y="1962151"/>
            <a:ext cx="10178322" cy="3593591"/>
          </a:xfrm>
        </p:spPr>
        <p:txBody>
          <a:bodyPr>
            <a:normAutofit/>
          </a:bodyPr>
          <a:lstStyle/>
          <a:p>
            <a:pPr algn="ctr"/>
            <a:r>
              <a:rPr lang="fr-FR" sz="2400" dirty="0"/>
              <a:t>Les pages de login et registration seront construites en utilisant bootstrap, html5, css3 et sass et pour le back-end, nous utiliserons Php.</a:t>
            </a:r>
          </a:p>
          <a:p>
            <a:pPr algn="ctr"/>
            <a:endParaRPr lang="fr-FR" sz="2400" dirty="0"/>
          </a:p>
          <a:p>
            <a:pPr algn="ctr"/>
            <a:endParaRPr lang="fr-FR" sz="2400" dirty="0"/>
          </a:p>
          <a:p>
            <a:pPr algn="ctr"/>
            <a:r>
              <a:rPr lang="fr-FR" sz="2400" dirty="0"/>
              <a:t>Il y aura trois types d'utilisateurs: les administrateurs (médecin et secrétaire) et l'utilisateur régulier (patient). Dans le back-end déterminera quel type d'utilisateur et donc où les rediriger.</a:t>
            </a:r>
          </a:p>
          <a:p>
            <a:pPr algn="ctr"/>
            <a:endParaRPr lang="fr-FR" sz="2400" dirty="0"/>
          </a:p>
          <a:p>
            <a:pPr algn="ctr"/>
            <a:endParaRPr lang="fr-FR" sz="2400" dirty="0"/>
          </a:p>
        </p:txBody>
      </p:sp>
    </p:spTree>
    <p:extLst>
      <p:ext uri="{BB962C8B-B14F-4D97-AF65-F5344CB8AC3E}">
        <p14:creationId xmlns:p14="http://schemas.microsoft.com/office/powerpoint/2010/main" val="3102224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3EA494-ED43-4A73-8713-9541CE4F4D99}"/>
              </a:ext>
            </a:extLst>
          </p:cNvPr>
          <p:cNvSpPr>
            <a:spLocks noGrp="1"/>
          </p:cNvSpPr>
          <p:nvPr>
            <p:ph type="title"/>
          </p:nvPr>
        </p:nvSpPr>
        <p:spPr>
          <a:xfrm>
            <a:off x="8337884" y="590549"/>
            <a:ext cx="3092115" cy="685801"/>
          </a:xfrm>
        </p:spPr>
        <p:txBody>
          <a:bodyPr/>
          <a:lstStyle/>
          <a:p>
            <a:pPr algn="ctr"/>
            <a:r>
              <a:rPr lang="fr-FR" dirty="0"/>
              <a:t>login</a:t>
            </a:r>
            <a:endParaRPr lang="fr-MA" dirty="0"/>
          </a:p>
        </p:txBody>
      </p:sp>
      <p:pic>
        <p:nvPicPr>
          <p:cNvPr id="6" name="Espace réservé du contenu 5">
            <a:extLst>
              <a:ext uri="{FF2B5EF4-FFF2-40B4-BE49-F238E27FC236}">
                <a16:creationId xmlns:a16="http://schemas.microsoft.com/office/drawing/2014/main" id="{87B612DD-394A-433C-88BD-580A0D2541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023" y="258338"/>
            <a:ext cx="6157913" cy="2965996"/>
          </a:xfrm>
        </p:spPr>
      </p:pic>
      <p:sp>
        <p:nvSpPr>
          <p:cNvPr id="4" name="Espace réservé du texte 3">
            <a:extLst>
              <a:ext uri="{FF2B5EF4-FFF2-40B4-BE49-F238E27FC236}">
                <a16:creationId xmlns:a16="http://schemas.microsoft.com/office/drawing/2014/main" id="{005D46D7-2274-4CBD-B323-3F68099850D3}"/>
              </a:ext>
            </a:extLst>
          </p:cNvPr>
          <p:cNvSpPr>
            <a:spLocks noGrp="1"/>
          </p:cNvSpPr>
          <p:nvPr>
            <p:ph type="body" sz="half" idx="2"/>
          </p:nvPr>
        </p:nvSpPr>
        <p:spPr>
          <a:xfrm>
            <a:off x="8337884" y="2303311"/>
            <a:ext cx="3092115" cy="3068789"/>
          </a:xfrm>
        </p:spPr>
        <p:txBody>
          <a:bodyPr>
            <a:normAutofit/>
          </a:bodyPr>
          <a:lstStyle/>
          <a:p>
            <a:pPr algn="ctr"/>
            <a:r>
              <a:rPr lang="fr-FR" sz="2000" dirty="0"/>
              <a:t>dans login nous faisons la validation par le langage PHP , et dans ce cas nous utilisons deux entrées user-email et password pour la connexion</a:t>
            </a:r>
            <a:endParaRPr lang="fr-MA" sz="2000" dirty="0"/>
          </a:p>
        </p:txBody>
      </p:sp>
      <p:pic>
        <p:nvPicPr>
          <p:cNvPr id="8" name="Image 7">
            <a:extLst>
              <a:ext uri="{FF2B5EF4-FFF2-40B4-BE49-F238E27FC236}">
                <a16:creationId xmlns:a16="http://schemas.microsoft.com/office/drawing/2014/main" id="{F2057071-EC59-4DDD-9C92-73285D434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23" y="3496839"/>
            <a:ext cx="6157913" cy="2965996"/>
          </a:xfrm>
          <a:prstGeom prst="rect">
            <a:avLst/>
          </a:prstGeom>
        </p:spPr>
      </p:pic>
    </p:spTree>
    <p:extLst>
      <p:ext uri="{BB962C8B-B14F-4D97-AF65-F5344CB8AC3E}">
        <p14:creationId xmlns:p14="http://schemas.microsoft.com/office/powerpoint/2010/main" val="114922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095F0D-994A-4325-A0A4-BF2A9641645B}"/>
              </a:ext>
            </a:extLst>
          </p:cNvPr>
          <p:cNvSpPr>
            <a:spLocks noGrp="1"/>
          </p:cNvSpPr>
          <p:nvPr>
            <p:ph type="title"/>
          </p:nvPr>
        </p:nvSpPr>
        <p:spPr>
          <a:xfrm>
            <a:off x="8337884" y="457200"/>
            <a:ext cx="3092115" cy="942976"/>
          </a:xfrm>
        </p:spPr>
        <p:txBody>
          <a:bodyPr/>
          <a:lstStyle/>
          <a:p>
            <a:pPr algn="ctr"/>
            <a:r>
              <a:rPr lang="fr-FR" dirty="0"/>
              <a:t>registration</a:t>
            </a:r>
            <a:endParaRPr lang="fr-MA" dirty="0"/>
          </a:p>
        </p:txBody>
      </p:sp>
      <p:pic>
        <p:nvPicPr>
          <p:cNvPr id="6" name="Espace réservé du contenu 5">
            <a:extLst>
              <a:ext uri="{FF2B5EF4-FFF2-40B4-BE49-F238E27FC236}">
                <a16:creationId xmlns:a16="http://schemas.microsoft.com/office/drawing/2014/main" id="{47D6C508-7304-4525-A968-331B64AADE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5159" y="245510"/>
            <a:ext cx="6157913" cy="1988975"/>
          </a:xfrm>
        </p:spPr>
      </p:pic>
      <p:sp>
        <p:nvSpPr>
          <p:cNvPr id="4" name="Espace réservé du texte 3">
            <a:extLst>
              <a:ext uri="{FF2B5EF4-FFF2-40B4-BE49-F238E27FC236}">
                <a16:creationId xmlns:a16="http://schemas.microsoft.com/office/drawing/2014/main" id="{73293CC8-85ED-4753-817B-2142971B2445}"/>
              </a:ext>
            </a:extLst>
          </p:cNvPr>
          <p:cNvSpPr>
            <a:spLocks noGrp="1"/>
          </p:cNvSpPr>
          <p:nvPr>
            <p:ph type="body" sz="half" idx="2"/>
          </p:nvPr>
        </p:nvSpPr>
        <p:spPr/>
        <p:txBody>
          <a:bodyPr>
            <a:normAutofit/>
          </a:bodyPr>
          <a:lstStyle/>
          <a:p>
            <a:pPr algn="ctr"/>
            <a:r>
              <a:rPr lang="fr-FR" sz="2000" dirty="0"/>
              <a:t>dans registration , nous effectuons également la validation par le langage PHP aussi , et dans ce cas nous utilisons cinq entrées user-</a:t>
            </a:r>
            <a:r>
              <a:rPr lang="fr-FR" sz="2000" dirty="0" err="1"/>
              <a:t>name</a:t>
            </a:r>
            <a:r>
              <a:rPr lang="fr-FR" sz="2000" dirty="0"/>
              <a:t> , user-email ,password , </a:t>
            </a:r>
            <a:r>
              <a:rPr lang="fr-FR" sz="2000" dirty="0" err="1"/>
              <a:t>confirm-password</a:t>
            </a:r>
            <a:r>
              <a:rPr lang="fr-FR" sz="2000" dirty="0"/>
              <a:t> et l'ajout d'un fichier de la photo de profil pour finaliser l’inscription</a:t>
            </a:r>
            <a:endParaRPr lang="fr-MA" sz="2000" dirty="0"/>
          </a:p>
        </p:txBody>
      </p:sp>
      <p:pic>
        <p:nvPicPr>
          <p:cNvPr id="8" name="Image 7">
            <a:extLst>
              <a:ext uri="{FF2B5EF4-FFF2-40B4-BE49-F238E27FC236}">
                <a16:creationId xmlns:a16="http://schemas.microsoft.com/office/drawing/2014/main" id="{AC960D95-865C-4ACD-9A45-EFE76BBFE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59" y="2358749"/>
            <a:ext cx="6157913" cy="1988976"/>
          </a:xfrm>
          <a:prstGeom prst="rect">
            <a:avLst/>
          </a:prstGeom>
        </p:spPr>
      </p:pic>
      <p:pic>
        <p:nvPicPr>
          <p:cNvPr id="10" name="Image 9">
            <a:extLst>
              <a:ext uri="{FF2B5EF4-FFF2-40B4-BE49-F238E27FC236}">
                <a16:creationId xmlns:a16="http://schemas.microsoft.com/office/drawing/2014/main" id="{8106D273-F495-4982-A685-7EE131074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59" y="4471989"/>
            <a:ext cx="6157913" cy="1988975"/>
          </a:xfrm>
          <a:prstGeom prst="rect">
            <a:avLst/>
          </a:prstGeom>
        </p:spPr>
      </p:pic>
    </p:spTree>
    <p:extLst>
      <p:ext uri="{BB962C8B-B14F-4D97-AF65-F5344CB8AC3E}">
        <p14:creationId xmlns:p14="http://schemas.microsoft.com/office/powerpoint/2010/main" val="2111869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C228FD-7E1A-470E-A4F2-B24E6D04BCE2}"/>
              </a:ext>
            </a:extLst>
          </p:cNvPr>
          <p:cNvSpPr>
            <a:spLocks noGrp="1"/>
          </p:cNvSpPr>
          <p:nvPr>
            <p:ph type="title"/>
          </p:nvPr>
        </p:nvSpPr>
        <p:spPr>
          <a:xfrm>
            <a:off x="1251678" y="696710"/>
            <a:ext cx="10178322" cy="370090"/>
          </a:xfrm>
        </p:spPr>
        <p:txBody>
          <a:bodyPr/>
          <a:lstStyle/>
          <a:p>
            <a:pPr algn="ctr"/>
            <a:r>
              <a:rPr lang="fr-FR" sz="1800" dirty="0"/>
              <a:t>Profile</a:t>
            </a:r>
            <a:endParaRPr lang="fr-MA" sz="1800" dirty="0"/>
          </a:p>
        </p:txBody>
      </p:sp>
      <p:sp>
        <p:nvSpPr>
          <p:cNvPr id="3" name="Espace réservé du contenu 2">
            <a:extLst>
              <a:ext uri="{FF2B5EF4-FFF2-40B4-BE49-F238E27FC236}">
                <a16:creationId xmlns:a16="http://schemas.microsoft.com/office/drawing/2014/main" id="{BB0AE20F-E634-4311-AF6F-919CA97AFF0C}"/>
              </a:ext>
            </a:extLst>
          </p:cNvPr>
          <p:cNvSpPr>
            <a:spLocks noGrp="1"/>
          </p:cNvSpPr>
          <p:nvPr>
            <p:ph idx="1"/>
          </p:nvPr>
        </p:nvSpPr>
        <p:spPr>
          <a:xfrm>
            <a:off x="1251678" y="1992111"/>
            <a:ext cx="10178322" cy="3218064"/>
          </a:xfrm>
        </p:spPr>
        <p:txBody>
          <a:bodyPr>
            <a:normAutofit/>
          </a:bodyPr>
          <a:lstStyle/>
          <a:p>
            <a:pPr algn="ctr"/>
            <a:r>
              <a:rPr lang="fr-FR" sz="2400" dirty="0"/>
              <a:t>Une fois connecté, l'utilisateur sera automatiquement redirigé vers la page de profil où il trouvera ses données personnelles (nom, email,,</a:t>
            </a:r>
            <a:r>
              <a:rPr lang="fr-FR" sz="2400" dirty="0" err="1"/>
              <a:t>status</a:t>
            </a:r>
            <a:r>
              <a:rPr lang="fr-FR" sz="2400" dirty="0"/>
              <a:t> &amp; photo). Si l'utilisateur était un utilisateur régulier, il y trouvera une autre section de formulaire qui aidera le médecin à avoir un aperçu de son état de santé.</a:t>
            </a:r>
          </a:p>
          <a:p>
            <a:pPr algn="ctr"/>
            <a:endParaRPr lang="fr-FR" sz="2400" dirty="0"/>
          </a:p>
          <a:p>
            <a:pPr algn="ctr"/>
            <a:r>
              <a:rPr lang="fr-FR" sz="2400" dirty="0"/>
              <a:t>Ou bien bon si l'utilisateur est administrateurs (médecin ou secrétaire) , il y aura une autre section du formulaire qui aidera le patient</a:t>
            </a:r>
          </a:p>
          <a:p>
            <a:pPr marL="0" indent="0" algn="ctr">
              <a:buNone/>
            </a:pPr>
            <a:endParaRPr lang="fr-MA" sz="2400" dirty="0"/>
          </a:p>
        </p:txBody>
      </p:sp>
    </p:spTree>
    <p:extLst>
      <p:ext uri="{BB962C8B-B14F-4D97-AF65-F5344CB8AC3E}">
        <p14:creationId xmlns:p14="http://schemas.microsoft.com/office/powerpoint/2010/main" val="332301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0AD9006C-18C5-483E-B6DD-16042D0C4A84}"/>
              </a:ext>
            </a:extLst>
          </p:cNvPr>
          <p:cNvSpPr>
            <a:spLocks noGrp="1"/>
          </p:cNvSpPr>
          <p:nvPr>
            <p:ph type="title"/>
          </p:nvPr>
        </p:nvSpPr>
        <p:spPr>
          <a:xfrm>
            <a:off x="931933" y="1162940"/>
            <a:ext cx="4515598" cy="4532120"/>
          </a:xfrm>
        </p:spPr>
        <p:txBody>
          <a:bodyPr anchor="ctr">
            <a:normAutofit/>
          </a:bodyPr>
          <a:lstStyle/>
          <a:p>
            <a:pPr algn="ctr"/>
            <a:r>
              <a:rPr lang="fr-MA" sz="4400" dirty="0">
                <a:solidFill>
                  <a:schemeClr val="bg1"/>
                </a:solidFill>
              </a:rPr>
              <a:t>Constructeurs de projets</a:t>
            </a:r>
          </a:p>
        </p:txBody>
      </p:sp>
      <p:sp>
        <p:nvSpPr>
          <p:cNvPr id="13"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E6FDA60-4F24-4515-838D-20206B9A717F}"/>
              </a:ext>
            </a:extLst>
          </p:cNvPr>
          <p:cNvSpPr>
            <a:spLocks noGrp="1"/>
          </p:cNvSpPr>
          <p:nvPr>
            <p:ph idx="1"/>
          </p:nvPr>
        </p:nvSpPr>
        <p:spPr>
          <a:xfrm>
            <a:off x="6749271" y="1128451"/>
            <a:ext cx="4680729" cy="4566609"/>
          </a:xfrm>
        </p:spPr>
        <p:txBody>
          <a:bodyPr anchor="ctr">
            <a:normAutofit/>
          </a:bodyPr>
          <a:lstStyle/>
          <a:p>
            <a:r>
              <a:rPr lang="fr-MA" sz="2400" b="1" dirty="0"/>
              <a:t>Mohammed </a:t>
            </a:r>
            <a:r>
              <a:rPr lang="fr-MA" sz="2400" b="1" dirty="0" err="1"/>
              <a:t>Elhachimi</a:t>
            </a:r>
            <a:endParaRPr lang="fr-MA" sz="2400" b="1" dirty="0"/>
          </a:p>
          <a:p>
            <a:r>
              <a:rPr lang="fr-MA" sz="2400" b="1" dirty="0"/>
              <a:t>Saloua Elabyad</a:t>
            </a:r>
          </a:p>
        </p:txBody>
      </p:sp>
    </p:spTree>
    <p:extLst>
      <p:ext uri="{BB962C8B-B14F-4D97-AF65-F5344CB8AC3E}">
        <p14:creationId xmlns:p14="http://schemas.microsoft.com/office/powerpoint/2010/main" val="3103627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8A9471-A311-4747-A340-78369CCAAF36}"/>
              </a:ext>
            </a:extLst>
          </p:cNvPr>
          <p:cNvSpPr>
            <a:spLocks noGrp="1"/>
          </p:cNvSpPr>
          <p:nvPr>
            <p:ph type="title"/>
          </p:nvPr>
        </p:nvSpPr>
        <p:spPr>
          <a:xfrm>
            <a:off x="8337884" y="457200"/>
            <a:ext cx="3092115" cy="933450"/>
          </a:xfrm>
        </p:spPr>
        <p:txBody>
          <a:bodyPr/>
          <a:lstStyle/>
          <a:p>
            <a:pPr algn="ctr"/>
            <a:r>
              <a:rPr lang="fr-FR" dirty="0"/>
              <a:t>Profile de patient</a:t>
            </a:r>
            <a:endParaRPr lang="fr-MA" dirty="0"/>
          </a:p>
        </p:txBody>
      </p:sp>
      <p:sp>
        <p:nvSpPr>
          <p:cNvPr id="4" name="Espace réservé du texte 3">
            <a:extLst>
              <a:ext uri="{FF2B5EF4-FFF2-40B4-BE49-F238E27FC236}">
                <a16:creationId xmlns:a16="http://schemas.microsoft.com/office/drawing/2014/main" id="{29807AE6-CD7C-4B32-A566-8673193A6B35}"/>
              </a:ext>
            </a:extLst>
          </p:cNvPr>
          <p:cNvSpPr>
            <a:spLocks noGrp="1"/>
          </p:cNvSpPr>
          <p:nvPr>
            <p:ph type="body" sz="half" idx="2"/>
          </p:nvPr>
        </p:nvSpPr>
        <p:spPr>
          <a:xfrm>
            <a:off x="8337885" y="1741336"/>
            <a:ext cx="3092115" cy="4659464"/>
          </a:xfrm>
        </p:spPr>
        <p:txBody>
          <a:bodyPr>
            <a:normAutofit/>
          </a:bodyPr>
          <a:lstStyle/>
          <a:p>
            <a:r>
              <a:rPr lang="fr-FR" dirty="0"/>
              <a:t>Une fois connecté, l'utilisateur sera automatiquement redirigé vers la page de profil où il trouvera ses données personnelles (nom, email , </a:t>
            </a:r>
            <a:r>
              <a:rPr lang="fr-FR" dirty="0" err="1"/>
              <a:t>status</a:t>
            </a:r>
            <a:r>
              <a:rPr lang="fr-FR" dirty="0"/>
              <a:t> &amp; photo). Si l'utilisateur était un utilisateur régulier, il y trouvera une autre section de formulaire qui aidera le patient à avoir un aperçu de son état de santé par une conversation entre le patient et le docteur  et aussi il y a une partie qui affiche appointement d’user , et enfin nous ajoutons une partie permettant au patient de mettre à jour vos données </a:t>
            </a:r>
            <a:endParaRPr lang="fr-MA" dirty="0"/>
          </a:p>
        </p:txBody>
      </p:sp>
      <p:pic>
        <p:nvPicPr>
          <p:cNvPr id="18" name="Image 17">
            <a:extLst>
              <a:ext uri="{FF2B5EF4-FFF2-40B4-BE49-F238E27FC236}">
                <a16:creationId xmlns:a16="http://schemas.microsoft.com/office/drawing/2014/main" id="{1701BC8E-C273-45CF-B202-F72B384B2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964" y="2409828"/>
            <a:ext cx="6175823" cy="2143125"/>
          </a:xfrm>
          <a:prstGeom prst="rect">
            <a:avLst/>
          </a:prstGeom>
        </p:spPr>
      </p:pic>
      <p:pic>
        <p:nvPicPr>
          <p:cNvPr id="20" name="Image 19">
            <a:extLst>
              <a:ext uri="{FF2B5EF4-FFF2-40B4-BE49-F238E27FC236}">
                <a16:creationId xmlns:a16="http://schemas.microsoft.com/office/drawing/2014/main" id="{E8CE2201-991D-4B42-96DD-9C5554210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4" y="4657733"/>
            <a:ext cx="6157913" cy="2143125"/>
          </a:xfrm>
          <a:prstGeom prst="rect">
            <a:avLst/>
          </a:prstGeom>
        </p:spPr>
      </p:pic>
      <p:pic>
        <p:nvPicPr>
          <p:cNvPr id="24" name="Espace réservé du contenu 23">
            <a:extLst>
              <a:ext uri="{FF2B5EF4-FFF2-40B4-BE49-F238E27FC236}">
                <a16:creationId xmlns:a16="http://schemas.microsoft.com/office/drawing/2014/main" id="{F05A368A-7B37-4773-BA63-DA78E5097D6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95918" y="161922"/>
            <a:ext cx="6175823" cy="2143126"/>
          </a:xfrm>
        </p:spPr>
      </p:pic>
    </p:spTree>
    <p:extLst>
      <p:ext uri="{BB962C8B-B14F-4D97-AF65-F5344CB8AC3E}">
        <p14:creationId xmlns:p14="http://schemas.microsoft.com/office/powerpoint/2010/main" val="1672247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06665-4BB2-4399-8B22-34A505E7EAC4}"/>
              </a:ext>
            </a:extLst>
          </p:cNvPr>
          <p:cNvSpPr>
            <a:spLocks noGrp="1"/>
          </p:cNvSpPr>
          <p:nvPr>
            <p:ph type="title"/>
          </p:nvPr>
        </p:nvSpPr>
        <p:spPr>
          <a:xfrm>
            <a:off x="8337884" y="457200"/>
            <a:ext cx="3092115" cy="923926"/>
          </a:xfrm>
        </p:spPr>
        <p:txBody>
          <a:bodyPr/>
          <a:lstStyle/>
          <a:p>
            <a:pPr algn="ctr"/>
            <a:r>
              <a:rPr lang="fr-FR" dirty="0"/>
              <a:t>Profile de docteur </a:t>
            </a:r>
            <a:endParaRPr lang="fr-MA" dirty="0"/>
          </a:p>
        </p:txBody>
      </p:sp>
      <p:sp>
        <p:nvSpPr>
          <p:cNvPr id="4" name="Espace réservé du texte 3">
            <a:extLst>
              <a:ext uri="{FF2B5EF4-FFF2-40B4-BE49-F238E27FC236}">
                <a16:creationId xmlns:a16="http://schemas.microsoft.com/office/drawing/2014/main" id="{C869106E-54C4-4D84-B8E0-5D5AAE290891}"/>
              </a:ext>
            </a:extLst>
          </p:cNvPr>
          <p:cNvSpPr>
            <a:spLocks noGrp="1"/>
          </p:cNvSpPr>
          <p:nvPr>
            <p:ph type="body" sz="half" idx="2"/>
          </p:nvPr>
        </p:nvSpPr>
        <p:spPr>
          <a:xfrm>
            <a:off x="8337885" y="1741335"/>
            <a:ext cx="3092115" cy="4814740"/>
          </a:xfrm>
        </p:spPr>
        <p:txBody>
          <a:bodyPr>
            <a:normAutofit/>
          </a:bodyPr>
          <a:lstStyle/>
          <a:p>
            <a:r>
              <a:rPr lang="fr-FR" dirty="0"/>
              <a:t>Une fois connecté, l'utilisateur sera automatiquement redirigé vers la page de profil où il trouvera ses données personnelles (nom, email, statut &amp; photo). Si l'utilisateur était un administrateur (médecin), il y aura une autre section de formulaire qui aidera le médecin à ajouter un nouvel administrateur avec son type et également une autre section de formulaire pour supprimer les administrateurs, et enfin il y a une section pour avoir les messages des patients , nous avons détaillé ces points dans les étapes suivantes .</a:t>
            </a:r>
            <a:endParaRPr lang="fr-MA" dirty="0"/>
          </a:p>
        </p:txBody>
      </p:sp>
      <p:pic>
        <p:nvPicPr>
          <p:cNvPr id="5" name="Image 4">
            <a:extLst>
              <a:ext uri="{FF2B5EF4-FFF2-40B4-BE49-F238E27FC236}">
                <a16:creationId xmlns:a16="http://schemas.microsoft.com/office/drawing/2014/main" id="{989B7F78-4C9E-4FC1-B6DD-37D681F5A0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159" y="2496419"/>
            <a:ext cx="6221386" cy="1865161"/>
          </a:xfrm>
          <a:prstGeom prst="rect">
            <a:avLst/>
          </a:prstGeom>
        </p:spPr>
      </p:pic>
      <p:pic>
        <p:nvPicPr>
          <p:cNvPr id="9" name="Image 8">
            <a:extLst>
              <a:ext uri="{FF2B5EF4-FFF2-40B4-BE49-F238E27FC236}">
                <a16:creationId xmlns:a16="http://schemas.microsoft.com/office/drawing/2014/main" id="{3647A2EF-E031-4D1F-B30D-DE437CB7A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59" y="4756540"/>
            <a:ext cx="6221386" cy="1865161"/>
          </a:xfrm>
          <a:prstGeom prst="rect">
            <a:avLst/>
          </a:prstGeom>
        </p:spPr>
      </p:pic>
      <p:pic>
        <p:nvPicPr>
          <p:cNvPr id="14" name="Espace réservé du contenu 13">
            <a:extLst>
              <a:ext uri="{FF2B5EF4-FFF2-40B4-BE49-F238E27FC236}">
                <a16:creationId xmlns:a16="http://schemas.microsoft.com/office/drawing/2014/main" id="{F59B66E8-A3B0-49E8-800E-E5334B032C7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75159" y="236299"/>
            <a:ext cx="6221386" cy="1865162"/>
          </a:xfrm>
        </p:spPr>
      </p:pic>
    </p:spTree>
    <p:extLst>
      <p:ext uri="{BB962C8B-B14F-4D97-AF65-F5344CB8AC3E}">
        <p14:creationId xmlns:p14="http://schemas.microsoft.com/office/powerpoint/2010/main" val="306504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148FD1-BA6B-462E-8CA1-90544892314E}"/>
              </a:ext>
            </a:extLst>
          </p:cNvPr>
          <p:cNvSpPr>
            <a:spLocks noGrp="1"/>
          </p:cNvSpPr>
          <p:nvPr>
            <p:ph type="title"/>
          </p:nvPr>
        </p:nvSpPr>
        <p:spPr>
          <a:xfrm>
            <a:off x="8337884" y="457199"/>
            <a:ext cx="3092115" cy="735179"/>
          </a:xfrm>
        </p:spPr>
        <p:txBody>
          <a:bodyPr/>
          <a:lstStyle/>
          <a:p>
            <a:pPr algn="ctr"/>
            <a:r>
              <a:rPr lang="fr-FR" dirty="0"/>
              <a:t>La partie patient table </a:t>
            </a:r>
            <a:endParaRPr lang="fr-MA" dirty="0"/>
          </a:p>
        </p:txBody>
      </p:sp>
      <p:pic>
        <p:nvPicPr>
          <p:cNvPr id="6" name="Espace réservé du contenu 5">
            <a:extLst>
              <a:ext uri="{FF2B5EF4-FFF2-40B4-BE49-F238E27FC236}">
                <a16:creationId xmlns:a16="http://schemas.microsoft.com/office/drawing/2014/main" id="{6A7ECBF8-A079-4422-BF1E-DA4C7AFC8E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4325" y="335445"/>
            <a:ext cx="6419581" cy="2811782"/>
          </a:xfrm>
        </p:spPr>
      </p:pic>
      <p:sp>
        <p:nvSpPr>
          <p:cNvPr id="4" name="Espace réservé du texte 3">
            <a:extLst>
              <a:ext uri="{FF2B5EF4-FFF2-40B4-BE49-F238E27FC236}">
                <a16:creationId xmlns:a16="http://schemas.microsoft.com/office/drawing/2014/main" id="{BEE12B05-FC99-4E23-91A0-655C3CB8ED1C}"/>
              </a:ext>
            </a:extLst>
          </p:cNvPr>
          <p:cNvSpPr>
            <a:spLocks noGrp="1"/>
          </p:cNvSpPr>
          <p:nvPr>
            <p:ph type="body" sz="half" idx="2"/>
          </p:nvPr>
        </p:nvSpPr>
        <p:spPr/>
        <p:txBody>
          <a:bodyPr>
            <a:normAutofit/>
          </a:bodyPr>
          <a:lstStyle/>
          <a:p>
            <a:pPr algn="ctr"/>
            <a:r>
              <a:rPr lang="fr-FR" sz="2000" dirty="0"/>
              <a:t>dans cette partie, il y a deux choses ou deux formes, la première pour le médecin marque une note médicale et la seconde pour répondre aux patients à leur message</a:t>
            </a:r>
            <a:endParaRPr lang="fr-MA" sz="2000" dirty="0"/>
          </a:p>
        </p:txBody>
      </p:sp>
      <p:pic>
        <p:nvPicPr>
          <p:cNvPr id="8" name="Image 7">
            <a:extLst>
              <a:ext uri="{FF2B5EF4-FFF2-40B4-BE49-F238E27FC236}">
                <a16:creationId xmlns:a16="http://schemas.microsoft.com/office/drawing/2014/main" id="{8487362A-A50B-4396-A233-FA703C6D67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24" y="3710773"/>
            <a:ext cx="6419581" cy="2811782"/>
          </a:xfrm>
          <a:prstGeom prst="rect">
            <a:avLst/>
          </a:prstGeom>
        </p:spPr>
      </p:pic>
    </p:spTree>
    <p:extLst>
      <p:ext uri="{BB962C8B-B14F-4D97-AF65-F5344CB8AC3E}">
        <p14:creationId xmlns:p14="http://schemas.microsoft.com/office/powerpoint/2010/main" val="3002761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A7A604-C0ED-4EF3-BBC5-6F1E834AD2BD}"/>
              </a:ext>
            </a:extLst>
          </p:cNvPr>
          <p:cNvSpPr>
            <a:spLocks noGrp="1"/>
          </p:cNvSpPr>
          <p:nvPr>
            <p:ph type="title"/>
          </p:nvPr>
        </p:nvSpPr>
        <p:spPr>
          <a:xfrm>
            <a:off x="8337884" y="457199"/>
            <a:ext cx="3092115" cy="952501"/>
          </a:xfrm>
        </p:spPr>
        <p:txBody>
          <a:bodyPr>
            <a:normAutofit fontScale="90000"/>
          </a:bodyPr>
          <a:lstStyle/>
          <a:p>
            <a:pPr algn="ctr"/>
            <a:r>
              <a:rPr lang="fr-FR" dirty="0"/>
              <a:t>La partie </a:t>
            </a:r>
            <a:r>
              <a:rPr lang="fr-FR" dirty="0" err="1"/>
              <a:t>edit</a:t>
            </a:r>
            <a:r>
              <a:rPr lang="fr-FR" dirty="0"/>
              <a:t> profile info (doctors)</a:t>
            </a:r>
            <a:endParaRPr lang="fr-MA" dirty="0"/>
          </a:p>
        </p:txBody>
      </p:sp>
      <p:pic>
        <p:nvPicPr>
          <p:cNvPr id="6" name="Espace réservé du contenu 5">
            <a:extLst>
              <a:ext uri="{FF2B5EF4-FFF2-40B4-BE49-F238E27FC236}">
                <a16:creationId xmlns:a16="http://schemas.microsoft.com/office/drawing/2014/main" id="{FD6A92F0-773C-414D-9807-C8CCB3C36FC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457199"/>
            <a:ext cx="6157913" cy="2690921"/>
          </a:xfrm>
        </p:spPr>
      </p:pic>
      <p:sp>
        <p:nvSpPr>
          <p:cNvPr id="4" name="Espace réservé du texte 3">
            <a:extLst>
              <a:ext uri="{FF2B5EF4-FFF2-40B4-BE49-F238E27FC236}">
                <a16:creationId xmlns:a16="http://schemas.microsoft.com/office/drawing/2014/main" id="{CFD49B6D-A29B-44A2-BB94-9A05DC2F4341}"/>
              </a:ext>
            </a:extLst>
          </p:cNvPr>
          <p:cNvSpPr>
            <a:spLocks noGrp="1"/>
          </p:cNvSpPr>
          <p:nvPr>
            <p:ph type="body" sz="half" idx="2"/>
          </p:nvPr>
        </p:nvSpPr>
        <p:spPr>
          <a:xfrm>
            <a:off x="8337885" y="2363190"/>
            <a:ext cx="3092115" cy="3004457"/>
          </a:xfrm>
        </p:spPr>
        <p:txBody>
          <a:bodyPr>
            <a:normAutofit/>
          </a:bodyPr>
          <a:lstStyle/>
          <a:p>
            <a:pPr algn="ctr"/>
            <a:r>
              <a:rPr lang="fr-FR" sz="2000" dirty="0"/>
              <a:t>ce formulaire a permis au médecin de mettre à jour ses données personnelles telles que vous les voyez</a:t>
            </a:r>
            <a:endParaRPr lang="fr-MA" sz="2000" dirty="0"/>
          </a:p>
        </p:txBody>
      </p:sp>
      <p:pic>
        <p:nvPicPr>
          <p:cNvPr id="8" name="Image 7">
            <a:extLst>
              <a:ext uri="{FF2B5EF4-FFF2-40B4-BE49-F238E27FC236}">
                <a16:creationId xmlns:a16="http://schemas.microsoft.com/office/drawing/2014/main" id="{E6E1D1FA-D66F-4D13-982B-4DFCD254E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59" y="3638549"/>
            <a:ext cx="6157913" cy="2690921"/>
          </a:xfrm>
          <a:prstGeom prst="rect">
            <a:avLst/>
          </a:prstGeom>
        </p:spPr>
      </p:pic>
    </p:spTree>
    <p:extLst>
      <p:ext uri="{BB962C8B-B14F-4D97-AF65-F5344CB8AC3E}">
        <p14:creationId xmlns:p14="http://schemas.microsoft.com/office/powerpoint/2010/main" val="2853739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88F86D-81F6-4CF3-8217-95A0CE3A6AFC}"/>
              </a:ext>
            </a:extLst>
          </p:cNvPr>
          <p:cNvSpPr>
            <a:spLocks noGrp="1"/>
          </p:cNvSpPr>
          <p:nvPr>
            <p:ph type="title"/>
          </p:nvPr>
        </p:nvSpPr>
        <p:spPr>
          <a:xfrm>
            <a:off x="8337884" y="457199"/>
            <a:ext cx="3092115" cy="971551"/>
          </a:xfrm>
        </p:spPr>
        <p:txBody>
          <a:bodyPr/>
          <a:lstStyle/>
          <a:p>
            <a:pPr algn="ctr"/>
            <a:r>
              <a:rPr lang="fr-FR" dirty="0"/>
              <a:t>Profile de secrétaire</a:t>
            </a:r>
            <a:endParaRPr lang="fr-MA" dirty="0"/>
          </a:p>
        </p:txBody>
      </p:sp>
      <p:sp>
        <p:nvSpPr>
          <p:cNvPr id="4" name="Espace réservé du texte 3">
            <a:extLst>
              <a:ext uri="{FF2B5EF4-FFF2-40B4-BE49-F238E27FC236}">
                <a16:creationId xmlns:a16="http://schemas.microsoft.com/office/drawing/2014/main" id="{2F90DAE8-FF35-4593-8E9C-04A7BED9F87B}"/>
              </a:ext>
            </a:extLst>
          </p:cNvPr>
          <p:cNvSpPr>
            <a:spLocks noGrp="1"/>
          </p:cNvSpPr>
          <p:nvPr>
            <p:ph type="body" sz="half" idx="2"/>
          </p:nvPr>
        </p:nvSpPr>
        <p:spPr>
          <a:xfrm>
            <a:off x="8337885" y="1741335"/>
            <a:ext cx="3092115" cy="4573739"/>
          </a:xfrm>
        </p:spPr>
        <p:txBody>
          <a:bodyPr>
            <a:normAutofit/>
          </a:bodyPr>
          <a:lstStyle/>
          <a:p>
            <a:r>
              <a:rPr lang="fr-FR" dirty="0"/>
              <a:t>Une fois connecté, l'utilisateur sera automatiquement redirigé vers la page de profil où il trouvera ses données personnelles (nom, email, statut &amp; photo). Si l'utilisateur était un administrateur (secrétaire), il y a deux sections de formulaire la première pour appointement du patient  c‘est que il y a un bouton dans l'action (more détails) pour envoyer au patient le statut d’appointement (en attente, accepté, refusé) et la </a:t>
            </a:r>
            <a:r>
              <a:rPr lang="fr-FR" dirty="0" err="1"/>
              <a:t>deuxieme</a:t>
            </a:r>
            <a:r>
              <a:rPr lang="fr-FR" dirty="0"/>
              <a:t> section pour les messages des patients</a:t>
            </a:r>
            <a:endParaRPr lang="fr-MA" dirty="0"/>
          </a:p>
        </p:txBody>
      </p:sp>
      <p:pic>
        <p:nvPicPr>
          <p:cNvPr id="5" name="Image 4">
            <a:extLst>
              <a:ext uri="{FF2B5EF4-FFF2-40B4-BE49-F238E27FC236}">
                <a16:creationId xmlns:a16="http://schemas.microsoft.com/office/drawing/2014/main" id="{03921013-6184-4429-AE78-35F39E164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735236"/>
            <a:ext cx="6157913" cy="2971801"/>
          </a:xfrm>
          <a:prstGeom prst="rect">
            <a:avLst/>
          </a:prstGeom>
        </p:spPr>
      </p:pic>
      <p:pic>
        <p:nvPicPr>
          <p:cNvPr id="11" name="Espace réservé du contenu 10">
            <a:extLst>
              <a:ext uri="{FF2B5EF4-FFF2-40B4-BE49-F238E27FC236}">
                <a16:creationId xmlns:a16="http://schemas.microsoft.com/office/drawing/2014/main" id="{64B1F705-3929-43FE-A879-930D0E1ACA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5159" y="457199"/>
            <a:ext cx="6157913" cy="2971801"/>
          </a:xfrm>
        </p:spPr>
      </p:pic>
    </p:spTree>
    <p:extLst>
      <p:ext uri="{BB962C8B-B14F-4D97-AF65-F5344CB8AC3E}">
        <p14:creationId xmlns:p14="http://schemas.microsoft.com/office/powerpoint/2010/main" val="2689863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D2B257-9651-440A-A457-EC7E179FF7D7}"/>
              </a:ext>
            </a:extLst>
          </p:cNvPr>
          <p:cNvSpPr>
            <a:spLocks noGrp="1"/>
          </p:cNvSpPr>
          <p:nvPr>
            <p:ph type="title"/>
          </p:nvPr>
        </p:nvSpPr>
        <p:spPr>
          <a:xfrm>
            <a:off x="1251678" y="668135"/>
            <a:ext cx="10178322" cy="865390"/>
          </a:xfrm>
        </p:spPr>
        <p:txBody>
          <a:bodyPr>
            <a:normAutofit/>
          </a:bodyPr>
          <a:lstStyle/>
          <a:p>
            <a:pPr algn="ctr"/>
            <a:r>
              <a:rPr lang="fr-FR" sz="2400" dirty="0"/>
              <a:t>Home &amp;&amp; ABOUT </a:t>
            </a:r>
            <a:endParaRPr lang="fr-MA" sz="2400" dirty="0"/>
          </a:p>
        </p:txBody>
      </p:sp>
      <p:sp>
        <p:nvSpPr>
          <p:cNvPr id="3" name="Espace réservé du contenu 2">
            <a:extLst>
              <a:ext uri="{FF2B5EF4-FFF2-40B4-BE49-F238E27FC236}">
                <a16:creationId xmlns:a16="http://schemas.microsoft.com/office/drawing/2014/main" id="{A039541D-D8A7-4936-B816-6282A9B04336}"/>
              </a:ext>
            </a:extLst>
          </p:cNvPr>
          <p:cNvSpPr>
            <a:spLocks noGrp="1"/>
          </p:cNvSpPr>
          <p:nvPr>
            <p:ph idx="1"/>
          </p:nvPr>
        </p:nvSpPr>
        <p:spPr>
          <a:xfrm>
            <a:off x="1251678" y="2143125"/>
            <a:ext cx="10178322" cy="3067049"/>
          </a:xfrm>
        </p:spPr>
        <p:txBody>
          <a:bodyPr>
            <a:normAutofit/>
          </a:bodyPr>
          <a:lstStyle/>
          <a:p>
            <a:pPr algn="ctr"/>
            <a:r>
              <a:rPr lang="fr-FR" sz="2400" dirty="0"/>
              <a:t>La page d'accueil (HOME)  sera principalement statique. sauf, pour la partie où un utilisateur peut demander un rendez-vous (Appointement), nous voyons que dans la partie suivante, sinon, il contiendra juste un diaporama, une image et du texte statique.</a:t>
            </a:r>
          </a:p>
          <a:p>
            <a:pPr algn="ctr"/>
            <a:r>
              <a:rPr lang="fr-FR" sz="2400" dirty="0"/>
              <a:t>Et pour la page à propos (ABOUT) identique à la page (Home), Il contiendra des informations sur ce site Web et pourquoi et comment utiliser</a:t>
            </a:r>
          </a:p>
          <a:p>
            <a:pPr algn="ctr"/>
            <a:endParaRPr lang="fr-MA" sz="2400" dirty="0"/>
          </a:p>
        </p:txBody>
      </p:sp>
    </p:spTree>
    <p:extLst>
      <p:ext uri="{BB962C8B-B14F-4D97-AF65-F5344CB8AC3E}">
        <p14:creationId xmlns:p14="http://schemas.microsoft.com/office/powerpoint/2010/main" val="1189224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A72051AB-276D-4564-8884-2F73F8F88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6" y="0"/>
            <a:ext cx="11429999" cy="6858000"/>
          </a:xfrm>
          <a:prstGeom prst="rect">
            <a:avLst/>
          </a:prstGeom>
        </p:spPr>
      </p:pic>
    </p:spTree>
    <p:extLst>
      <p:ext uri="{BB962C8B-B14F-4D97-AF65-F5344CB8AC3E}">
        <p14:creationId xmlns:p14="http://schemas.microsoft.com/office/powerpoint/2010/main" val="4252051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F022E-9C21-4886-A947-3B22AF569085}"/>
              </a:ext>
            </a:extLst>
          </p:cNvPr>
          <p:cNvSpPr>
            <a:spLocks noGrp="1"/>
          </p:cNvSpPr>
          <p:nvPr>
            <p:ph type="title"/>
          </p:nvPr>
        </p:nvSpPr>
        <p:spPr>
          <a:xfrm>
            <a:off x="8337884" y="457199"/>
            <a:ext cx="3092115" cy="1028701"/>
          </a:xfrm>
        </p:spPr>
        <p:txBody>
          <a:bodyPr/>
          <a:lstStyle/>
          <a:p>
            <a:pPr algn="ctr"/>
            <a:r>
              <a:rPr lang="fr-FR" dirty="0"/>
              <a:t>Appointement</a:t>
            </a:r>
            <a:endParaRPr lang="fr-MA" dirty="0"/>
          </a:p>
        </p:txBody>
      </p:sp>
      <p:sp>
        <p:nvSpPr>
          <p:cNvPr id="4" name="Espace réservé du texte 3">
            <a:extLst>
              <a:ext uri="{FF2B5EF4-FFF2-40B4-BE49-F238E27FC236}">
                <a16:creationId xmlns:a16="http://schemas.microsoft.com/office/drawing/2014/main" id="{38082BF2-3158-44EF-9974-51B3B5CCFCE2}"/>
              </a:ext>
            </a:extLst>
          </p:cNvPr>
          <p:cNvSpPr>
            <a:spLocks noGrp="1"/>
          </p:cNvSpPr>
          <p:nvPr>
            <p:ph type="body" sz="half" idx="2"/>
          </p:nvPr>
        </p:nvSpPr>
        <p:spPr>
          <a:xfrm>
            <a:off x="8337885" y="1741335"/>
            <a:ext cx="3092115" cy="4754715"/>
          </a:xfrm>
        </p:spPr>
        <p:txBody>
          <a:bodyPr>
            <a:noAutofit/>
          </a:bodyPr>
          <a:lstStyle/>
          <a:p>
            <a:pPr algn="ctr"/>
            <a:r>
              <a:rPr lang="fr-FR" dirty="0"/>
              <a:t>dans la partie </a:t>
            </a:r>
            <a:r>
              <a:rPr lang="fr-FR" dirty="0" err="1"/>
              <a:t>make</a:t>
            </a:r>
            <a:r>
              <a:rPr lang="fr-FR" dirty="0"/>
              <a:t>-appointement nous faisons la validation par le langage PHP, </a:t>
            </a:r>
          </a:p>
          <a:p>
            <a:pPr algn="ctr"/>
            <a:r>
              <a:rPr lang="fr-FR" dirty="0"/>
              <a:t>Et nous trouvons dans ce formulaire six entrées (Name,  Email-</a:t>
            </a:r>
            <a:r>
              <a:rPr lang="fr-FR" dirty="0" err="1"/>
              <a:t>adress</a:t>
            </a:r>
            <a:r>
              <a:rPr lang="fr-FR" dirty="0"/>
              <a:t>, Select service, Time, Note) pour le patient demander un rendez-vous avec le docteur.</a:t>
            </a:r>
          </a:p>
          <a:p>
            <a:pPr algn="ctr"/>
            <a:r>
              <a:rPr lang="fr-FR" dirty="0"/>
              <a:t>et cette Appointement est transféré directement à la secrétaire du médecin</a:t>
            </a:r>
            <a:endParaRPr lang="fr-MA" dirty="0"/>
          </a:p>
        </p:txBody>
      </p:sp>
      <p:pic>
        <p:nvPicPr>
          <p:cNvPr id="7" name="Espace réservé du contenu 6">
            <a:extLst>
              <a:ext uri="{FF2B5EF4-FFF2-40B4-BE49-F238E27FC236}">
                <a16:creationId xmlns:a16="http://schemas.microsoft.com/office/drawing/2014/main" id="{9BFB2E33-8004-438C-90FB-F5A0A5E56D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1999" y="193937"/>
            <a:ext cx="6321425" cy="3094795"/>
          </a:xfrm>
        </p:spPr>
      </p:pic>
      <p:pic>
        <p:nvPicPr>
          <p:cNvPr id="10" name="Image 9">
            <a:extLst>
              <a:ext uri="{FF2B5EF4-FFF2-40B4-BE49-F238E27FC236}">
                <a16:creationId xmlns:a16="http://schemas.microsoft.com/office/drawing/2014/main" id="{8AC50048-D813-454A-A50E-309EBEE4D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3569268"/>
            <a:ext cx="6321425" cy="3094795"/>
          </a:xfrm>
          <a:prstGeom prst="rect">
            <a:avLst/>
          </a:prstGeom>
        </p:spPr>
      </p:pic>
    </p:spTree>
    <p:extLst>
      <p:ext uri="{BB962C8B-B14F-4D97-AF65-F5344CB8AC3E}">
        <p14:creationId xmlns:p14="http://schemas.microsoft.com/office/powerpoint/2010/main" val="972033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57807D-EFD8-4260-A607-404818C81001}"/>
              </a:ext>
            </a:extLst>
          </p:cNvPr>
          <p:cNvSpPr>
            <a:spLocks noGrp="1"/>
          </p:cNvSpPr>
          <p:nvPr>
            <p:ph type="title"/>
          </p:nvPr>
        </p:nvSpPr>
        <p:spPr>
          <a:xfrm>
            <a:off x="937353" y="506210"/>
            <a:ext cx="10178322" cy="1227340"/>
          </a:xfrm>
        </p:spPr>
        <p:txBody>
          <a:bodyPr>
            <a:normAutofit/>
          </a:bodyPr>
          <a:lstStyle/>
          <a:p>
            <a:pPr algn="ctr"/>
            <a:r>
              <a:rPr lang="fr-FR" sz="2400" dirty="0"/>
              <a:t>doctors</a:t>
            </a:r>
            <a:endParaRPr lang="fr-MA" sz="2400" dirty="0"/>
          </a:p>
        </p:txBody>
      </p:sp>
      <p:sp>
        <p:nvSpPr>
          <p:cNvPr id="3" name="Espace réservé du contenu 2">
            <a:extLst>
              <a:ext uri="{FF2B5EF4-FFF2-40B4-BE49-F238E27FC236}">
                <a16:creationId xmlns:a16="http://schemas.microsoft.com/office/drawing/2014/main" id="{9B5A241F-9CF1-448B-83DA-BACB1EF8F8F2}"/>
              </a:ext>
            </a:extLst>
          </p:cNvPr>
          <p:cNvSpPr>
            <a:spLocks noGrp="1"/>
          </p:cNvSpPr>
          <p:nvPr>
            <p:ph idx="1"/>
          </p:nvPr>
        </p:nvSpPr>
        <p:spPr/>
        <p:txBody>
          <a:bodyPr>
            <a:normAutofit/>
          </a:bodyPr>
          <a:lstStyle/>
          <a:p>
            <a:pPr algn="ctr"/>
            <a:r>
              <a:rPr lang="fr-FR" sz="2400" dirty="0"/>
              <a:t>la page DOTORS est très simple, elle ne contient que des informations sur les docteurs  de ce site, leur nom , spécialiste et aussi leur comptes sur les réseaux sociaux comme vous </a:t>
            </a:r>
            <a:r>
              <a:rPr lang="fr-FR" sz="2400" dirty="0" err="1"/>
              <a:t>veulez</a:t>
            </a:r>
            <a:r>
              <a:rPr lang="fr-FR" sz="2400" dirty="0"/>
              <a:t> dans la page suivante . </a:t>
            </a:r>
            <a:endParaRPr lang="fr-MA" sz="2400" dirty="0"/>
          </a:p>
        </p:txBody>
      </p:sp>
    </p:spTree>
    <p:extLst>
      <p:ext uri="{BB962C8B-B14F-4D97-AF65-F5344CB8AC3E}">
        <p14:creationId xmlns:p14="http://schemas.microsoft.com/office/powerpoint/2010/main" val="3080251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1B738BFB-2471-476A-8E4F-14EA57562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56" y="0"/>
            <a:ext cx="11602529" cy="6858000"/>
          </a:xfrm>
          <a:prstGeom prst="rect">
            <a:avLst/>
          </a:prstGeom>
        </p:spPr>
      </p:pic>
    </p:spTree>
    <p:extLst>
      <p:ext uri="{BB962C8B-B14F-4D97-AF65-F5344CB8AC3E}">
        <p14:creationId xmlns:p14="http://schemas.microsoft.com/office/powerpoint/2010/main" val="4050293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0AD9006C-18C5-483E-B6DD-16042D0C4A84}"/>
              </a:ext>
            </a:extLst>
          </p:cNvPr>
          <p:cNvSpPr>
            <a:spLocks noGrp="1"/>
          </p:cNvSpPr>
          <p:nvPr>
            <p:ph type="title"/>
          </p:nvPr>
        </p:nvSpPr>
        <p:spPr>
          <a:xfrm>
            <a:off x="931933" y="1162940"/>
            <a:ext cx="4515598" cy="4532120"/>
          </a:xfrm>
        </p:spPr>
        <p:txBody>
          <a:bodyPr anchor="ctr">
            <a:normAutofit/>
          </a:bodyPr>
          <a:lstStyle/>
          <a:p>
            <a:pPr algn="ctr"/>
            <a:r>
              <a:rPr lang="fr-MA" sz="4400" dirty="0" err="1">
                <a:solidFill>
                  <a:schemeClr val="bg1"/>
                </a:solidFill>
              </a:rPr>
              <a:t>Endadrée</a:t>
            </a:r>
            <a:r>
              <a:rPr lang="fr-MA" sz="4400" dirty="0">
                <a:solidFill>
                  <a:schemeClr val="bg1"/>
                </a:solidFill>
              </a:rPr>
              <a:t> Par :</a:t>
            </a:r>
          </a:p>
        </p:txBody>
      </p:sp>
      <p:sp>
        <p:nvSpPr>
          <p:cNvPr id="13"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E6FDA60-4F24-4515-838D-20206B9A717F}"/>
              </a:ext>
            </a:extLst>
          </p:cNvPr>
          <p:cNvSpPr>
            <a:spLocks noGrp="1"/>
          </p:cNvSpPr>
          <p:nvPr>
            <p:ph idx="1"/>
          </p:nvPr>
        </p:nvSpPr>
        <p:spPr>
          <a:xfrm>
            <a:off x="6749271" y="1128451"/>
            <a:ext cx="4680729" cy="4566609"/>
          </a:xfrm>
        </p:spPr>
        <p:txBody>
          <a:bodyPr anchor="ctr">
            <a:normAutofit/>
          </a:bodyPr>
          <a:lstStyle/>
          <a:p>
            <a:r>
              <a:rPr lang="fr-MA" sz="2400" b="1" dirty="0"/>
              <a:t>Mme sedraoui.fatimaezzahra</a:t>
            </a:r>
          </a:p>
          <a:p>
            <a:r>
              <a:rPr lang="fr-MA" sz="2400" b="1" dirty="0"/>
              <a:t>Mme Meryem Faouzi</a:t>
            </a:r>
          </a:p>
        </p:txBody>
      </p:sp>
    </p:spTree>
    <p:extLst>
      <p:ext uri="{BB962C8B-B14F-4D97-AF65-F5344CB8AC3E}">
        <p14:creationId xmlns:p14="http://schemas.microsoft.com/office/powerpoint/2010/main" val="1747476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95733A-3DD0-42B8-B91C-F64417FD9C51}"/>
              </a:ext>
            </a:extLst>
          </p:cNvPr>
          <p:cNvSpPr>
            <a:spLocks noGrp="1"/>
          </p:cNvSpPr>
          <p:nvPr>
            <p:ph type="title"/>
          </p:nvPr>
        </p:nvSpPr>
        <p:spPr>
          <a:xfrm>
            <a:off x="1251678" y="382385"/>
            <a:ext cx="10178322" cy="767473"/>
          </a:xfrm>
        </p:spPr>
        <p:txBody>
          <a:bodyPr>
            <a:normAutofit/>
          </a:bodyPr>
          <a:lstStyle/>
          <a:p>
            <a:pPr algn="ctr"/>
            <a:r>
              <a:rPr lang="fr-FR" sz="2400" dirty="0"/>
              <a:t>Contact</a:t>
            </a:r>
            <a:endParaRPr lang="fr-MA" sz="2400" dirty="0"/>
          </a:p>
        </p:txBody>
      </p:sp>
      <p:sp>
        <p:nvSpPr>
          <p:cNvPr id="3" name="Espace réservé du contenu 2">
            <a:extLst>
              <a:ext uri="{FF2B5EF4-FFF2-40B4-BE49-F238E27FC236}">
                <a16:creationId xmlns:a16="http://schemas.microsoft.com/office/drawing/2014/main" id="{18DCC392-9E13-443E-BB9C-296ABE649B04}"/>
              </a:ext>
            </a:extLst>
          </p:cNvPr>
          <p:cNvSpPr>
            <a:spLocks noGrp="1"/>
          </p:cNvSpPr>
          <p:nvPr>
            <p:ph idx="1"/>
          </p:nvPr>
        </p:nvSpPr>
        <p:spPr>
          <a:xfrm>
            <a:off x="1251678" y="2114551"/>
            <a:ext cx="10178322" cy="3593591"/>
          </a:xfrm>
        </p:spPr>
        <p:txBody>
          <a:bodyPr>
            <a:normAutofit/>
          </a:bodyPr>
          <a:lstStyle/>
          <a:p>
            <a:pPr algn="ctr"/>
            <a:r>
              <a:rPr lang="fr-FR" sz="2400" dirty="0"/>
              <a:t>La page de contact contiendra les médias sociaux, le courrier électronique et le numéro de téléphone du médecin et elle contiendra également un formulaire (</a:t>
            </a:r>
            <a:r>
              <a:rPr lang="fr-FR" sz="2400" dirty="0" err="1"/>
              <a:t>Send</a:t>
            </a:r>
            <a:r>
              <a:rPr lang="fr-FR" sz="2400" dirty="0"/>
              <a:t> Message)  au cas où il y aurait un problème critique concernant le site Web ou quoi que ce soit d'autre comme vous voulez dans la page suivante.</a:t>
            </a:r>
            <a:endParaRPr lang="fr-MA" sz="2400" dirty="0"/>
          </a:p>
        </p:txBody>
      </p:sp>
    </p:spTree>
    <p:extLst>
      <p:ext uri="{BB962C8B-B14F-4D97-AF65-F5344CB8AC3E}">
        <p14:creationId xmlns:p14="http://schemas.microsoft.com/office/powerpoint/2010/main" val="630695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6B60E0-16A0-4A8E-A184-B5E8E29D234C}"/>
              </a:ext>
            </a:extLst>
          </p:cNvPr>
          <p:cNvSpPr>
            <a:spLocks noGrp="1"/>
          </p:cNvSpPr>
          <p:nvPr>
            <p:ph type="title"/>
          </p:nvPr>
        </p:nvSpPr>
        <p:spPr>
          <a:xfrm>
            <a:off x="8337884" y="457199"/>
            <a:ext cx="3092115" cy="857251"/>
          </a:xfrm>
        </p:spPr>
        <p:txBody>
          <a:bodyPr/>
          <a:lstStyle/>
          <a:p>
            <a:pPr algn="ctr"/>
            <a:r>
              <a:rPr lang="fr-FR" dirty="0"/>
              <a:t>La partie </a:t>
            </a:r>
            <a:r>
              <a:rPr lang="fr-FR" dirty="0" err="1"/>
              <a:t>send</a:t>
            </a:r>
            <a:r>
              <a:rPr lang="fr-FR" dirty="0"/>
              <a:t>-message</a:t>
            </a:r>
            <a:endParaRPr lang="fr-MA" dirty="0"/>
          </a:p>
        </p:txBody>
      </p:sp>
      <p:sp>
        <p:nvSpPr>
          <p:cNvPr id="4" name="Espace réservé du texte 3">
            <a:extLst>
              <a:ext uri="{FF2B5EF4-FFF2-40B4-BE49-F238E27FC236}">
                <a16:creationId xmlns:a16="http://schemas.microsoft.com/office/drawing/2014/main" id="{560841CB-42CE-4CAD-9324-5EF31077E4CB}"/>
              </a:ext>
            </a:extLst>
          </p:cNvPr>
          <p:cNvSpPr>
            <a:spLocks noGrp="1"/>
          </p:cNvSpPr>
          <p:nvPr>
            <p:ph type="body" sz="half" idx="2"/>
          </p:nvPr>
        </p:nvSpPr>
        <p:spPr>
          <a:xfrm>
            <a:off x="8337885" y="1741335"/>
            <a:ext cx="3092115" cy="4659465"/>
          </a:xfrm>
        </p:spPr>
        <p:txBody>
          <a:bodyPr>
            <a:normAutofit/>
          </a:bodyPr>
          <a:lstStyle/>
          <a:p>
            <a:pPr algn="ctr"/>
            <a:r>
              <a:rPr lang="fr-FR" sz="1800" dirty="0"/>
              <a:t>Toujours dans la partie </a:t>
            </a:r>
            <a:r>
              <a:rPr lang="fr-FR" sz="1800" dirty="0" err="1"/>
              <a:t>send</a:t>
            </a:r>
            <a:r>
              <a:rPr lang="fr-FR" sz="1800" dirty="0"/>
              <a:t>-message nous faisons la validation par le langage PHP, </a:t>
            </a:r>
          </a:p>
          <a:p>
            <a:pPr algn="ctr"/>
            <a:r>
              <a:rPr lang="fr-FR" sz="1800" dirty="0"/>
              <a:t>dans ce formulaire il y a trois entrées (nom, email, message) sont transférées aux deux admins (docteur et secrétaire) pour voir les messages mais pour la réponse juste  la secrétaire a le droit de répondre aux patients</a:t>
            </a:r>
          </a:p>
          <a:p>
            <a:endParaRPr lang="fr-MA" sz="1800" dirty="0"/>
          </a:p>
        </p:txBody>
      </p:sp>
      <p:pic>
        <p:nvPicPr>
          <p:cNvPr id="9" name="Espace réservé du contenu 8">
            <a:extLst>
              <a:ext uri="{FF2B5EF4-FFF2-40B4-BE49-F238E27FC236}">
                <a16:creationId xmlns:a16="http://schemas.microsoft.com/office/drawing/2014/main" id="{8566EF93-E29B-4965-8822-66BD681341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5159" y="457199"/>
            <a:ext cx="6157913" cy="2890448"/>
          </a:xfrm>
        </p:spPr>
      </p:pic>
      <p:pic>
        <p:nvPicPr>
          <p:cNvPr id="11" name="Image 10">
            <a:extLst>
              <a:ext uri="{FF2B5EF4-FFF2-40B4-BE49-F238E27FC236}">
                <a16:creationId xmlns:a16="http://schemas.microsoft.com/office/drawing/2014/main" id="{F682F18C-47D9-48BE-AAFC-08394F661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60" y="3510354"/>
            <a:ext cx="6157912" cy="2890449"/>
          </a:xfrm>
          <a:prstGeom prst="rect">
            <a:avLst/>
          </a:prstGeom>
        </p:spPr>
      </p:pic>
    </p:spTree>
    <p:extLst>
      <p:ext uri="{BB962C8B-B14F-4D97-AF65-F5344CB8AC3E}">
        <p14:creationId xmlns:p14="http://schemas.microsoft.com/office/powerpoint/2010/main" val="24264244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8EB3EB-8ED8-46D6-907F-43A146629E35}"/>
              </a:ext>
            </a:extLst>
          </p:cNvPr>
          <p:cNvSpPr>
            <a:spLocks noGrp="1"/>
          </p:cNvSpPr>
          <p:nvPr>
            <p:ph type="title"/>
          </p:nvPr>
        </p:nvSpPr>
        <p:spPr>
          <a:xfrm>
            <a:off x="1251678" y="752475"/>
            <a:ext cx="10178322" cy="952500"/>
          </a:xfrm>
        </p:spPr>
        <p:txBody>
          <a:bodyPr/>
          <a:lstStyle/>
          <a:p>
            <a:pPr algn="ctr"/>
            <a:r>
              <a:rPr lang="fr-MA" sz="3600" dirty="0"/>
              <a:t>Conclusion </a:t>
            </a:r>
            <a:r>
              <a:rPr lang="fr-MA" sz="2400" dirty="0"/>
              <a:t>:</a:t>
            </a:r>
          </a:p>
        </p:txBody>
      </p:sp>
      <p:sp>
        <p:nvSpPr>
          <p:cNvPr id="3" name="Espace réservé du contenu 2">
            <a:extLst>
              <a:ext uri="{FF2B5EF4-FFF2-40B4-BE49-F238E27FC236}">
                <a16:creationId xmlns:a16="http://schemas.microsoft.com/office/drawing/2014/main" id="{58B583AA-35D1-4269-A5A8-30D923931F02}"/>
              </a:ext>
            </a:extLst>
          </p:cNvPr>
          <p:cNvSpPr>
            <a:spLocks noGrp="1"/>
          </p:cNvSpPr>
          <p:nvPr>
            <p:ph idx="1"/>
          </p:nvPr>
        </p:nvSpPr>
        <p:spPr/>
        <p:txBody>
          <a:bodyPr/>
          <a:lstStyle/>
          <a:p>
            <a:pPr marL="0" indent="0" algn="ctr">
              <a:buNone/>
            </a:pPr>
            <a:r>
              <a:rPr lang="fr-FR" dirty="0"/>
              <a:t>Ce projet fait partie de notre formation en développement web chez </a:t>
            </a:r>
            <a:r>
              <a:rPr lang="fr-FR" dirty="0" err="1"/>
              <a:t>YouCode</a:t>
            </a:r>
            <a:r>
              <a:rPr lang="fr-FR" dirty="0"/>
              <a:t>. nous</a:t>
            </a:r>
          </a:p>
          <a:p>
            <a:pPr marL="0" indent="0" algn="ctr">
              <a:buNone/>
            </a:pPr>
            <a:r>
              <a:rPr lang="fr-FR" dirty="0"/>
              <a:t>sont appelés dans ce travail à concevoir et réaliser un site web à case  d'aider les patients pour leur santé ,  nous avons réalisé ce projet qui nous l'espérons sera enrichissant pour nous et pour tous ceux qui</a:t>
            </a:r>
          </a:p>
          <a:p>
            <a:pPr marL="0" indent="0" algn="ctr">
              <a:buNone/>
            </a:pPr>
            <a:r>
              <a:rPr lang="fr-FR" dirty="0"/>
              <a:t>consultez ce rapport qui résume deux mois de travail rigoureux. Pour le moment le site </a:t>
            </a:r>
            <a:r>
              <a:rPr lang="fr-FR" dirty="0" err="1"/>
              <a:t>Healthy</a:t>
            </a:r>
            <a:endParaRPr lang="fr-FR" dirty="0"/>
          </a:p>
          <a:p>
            <a:pPr marL="0" indent="0" algn="ctr">
              <a:buNone/>
            </a:pPr>
            <a:r>
              <a:rPr lang="fr-FR" dirty="0"/>
              <a:t>est presque terminé nous espérons qu'il trouvera les conditions nécessaires pour entrer en vigueur.</a:t>
            </a:r>
            <a:endParaRPr lang="fr-MA" dirty="0"/>
          </a:p>
        </p:txBody>
      </p:sp>
    </p:spTree>
    <p:extLst>
      <p:ext uri="{BB962C8B-B14F-4D97-AF65-F5344CB8AC3E}">
        <p14:creationId xmlns:p14="http://schemas.microsoft.com/office/powerpoint/2010/main" val="1168000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D8484-00DA-42FD-BC18-726A85985B49}"/>
              </a:ext>
            </a:extLst>
          </p:cNvPr>
          <p:cNvSpPr>
            <a:spLocks noGrp="1"/>
          </p:cNvSpPr>
          <p:nvPr>
            <p:ph type="title"/>
          </p:nvPr>
        </p:nvSpPr>
        <p:spPr>
          <a:xfrm>
            <a:off x="1251678" y="728021"/>
            <a:ext cx="10178322" cy="596023"/>
          </a:xfrm>
        </p:spPr>
        <p:txBody>
          <a:bodyPr>
            <a:normAutofit/>
          </a:bodyPr>
          <a:lstStyle/>
          <a:p>
            <a:pPr algn="ctr"/>
            <a:r>
              <a:rPr lang="fr-MA" sz="2800" dirty="0"/>
              <a:t>1. remerciements</a:t>
            </a:r>
          </a:p>
        </p:txBody>
      </p:sp>
      <p:sp>
        <p:nvSpPr>
          <p:cNvPr id="3" name="Espace réservé du contenu 2">
            <a:extLst>
              <a:ext uri="{FF2B5EF4-FFF2-40B4-BE49-F238E27FC236}">
                <a16:creationId xmlns:a16="http://schemas.microsoft.com/office/drawing/2014/main" id="{5BA0A713-7F5A-43CC-8D3D-93F852AA4557}"/>
              </a:ext>
            </a:extLst>
          </p:cNvPr>
          <p:cNvSpPr>
            <a:spLocks noGrp="1"/>
          </p:cNvSpPr>
          <p:nvPr>
            <p:ph idx="1"/>
          </p:nvPr>
        </p:nvSpPr>
        <p:spPr>
          <a:xfrm>
            <a:off x="1185003" y="2124075"/>
            <a:ext cx="10178322" cy="3479292"/>
          </a:xfrm>
        </p:spPr>
        <p:txBody>
          <a:bodyPr/>
          <a:lstStyle/>
          <a:p>
            <a:pPr marL="0" indent="0" algn="ctr">
              <a:buNone/>
            </a:pPr>
            <a:r>
              <a:rPr lang="fr-FR" dirty="0"/>
              <a:t>En préambule à ce mémoire, nous remercions Dieu qui nous a aidés et nous a donné le</a:t>
            </a:r>
          </a:p>
          <a:p>
            <a:pPr marL="0" indent="0" algn="ctr">
              <a:buNone/>
            </a:pPr>
            <a:r>
              <a:rPr lang="fr-FR" dirty="0"/>
              <a:t>patience et courage pendant ces longues périodes d'étude.</a:t>
            </a:r>
          </a:p>
          <a:p>
            <a:pPr marL="0" indent="0" algn="ctr">
              <a:buNone/>
            </a:pPr>
            <a:r>
              <a:rPr lang="fr-FR" dirty="0"/>
              <a:t>Nous remercions également les professeurs et le personnel administratif de </a:t>
            </a:r>
            <a:r>
              <a:rPr lang="fr-FR" dirty="0" err="1"/>
              <a:t>YouCode</a:t>
            </a:r>
            <a:r>
              <a:rPr lang="fr-FR" dirty="0"/>
              <a:t> qui</a:t>
            </a:r>
          </a:p>
          <a:p>
            <a:pPr marL="0" indent="0" algn="ctr">
              <a:buNone/>
            </a:pPr>
            <a:r>
              <a:rPr lang="fr-FR" dirty="0"/>
              <a:t>faire de grands efforts pour nous fournir une très bonne formation.</a:t>
            </a:r>
          </a:p>
          <a:p>
            <a:pPr marL="0" indent="0" algn="ctr">
              <a:buNone/>
            </a:pPr>
            <a:r>
              <a:rPr lang="fr-FR" dirty="0"/>
              <a:t>nous remercions sincèrement </a:t>
            </a:r>
            <a:r>
              <a:rPr lang="fr-MA" dirty="0"/>
              <a:t>Mme sedraoui.fatimaezzahra</a:t>
            </a:r>
          </a:p>
          <a:p>
            <a:pPr marL="0" indent="0" algn="ctr">
              <a:buNone/>
            </a:pPr>
            <a:r>
              <a:rPr lang="fr-FR" dirty="0"/>
              <a:t>Et Mme Meryem Faouzi nos superviseurs , qui sont</a:t>
            </a:r>
          </a:p>
          <a:p>
            <a:pPr marL="0" indent="0" algn="ctr">
              <a:buNone/>
            </a:pPr>
            <a:r>
              <a:rPr lang="fr-FR" dirty="0"/>
              <a:t>toujours montré disponible tout au long de la réalisation de ce projet, donc pour</a:t>
            </a:r>
          </a:p>
          <a:p>
            <a:pPr marL="0" indent="0" algn="ctr">
              <a:buNone/>
            </a:pPr>
            <a:r>
              <a:rPr lang="fr-FR" dirty="0"/>
              <a:t>l'inspiration, l'aide et le temps qu’elles ont eu la gentillesse de leur consacrer.</a:t>
            </a:r>
            <a:endParaRPr lang="fr-MA" dirty="0"/>
          </a:p>
        </p:txBody>
      </p:sp>
    </p:spTree>
    <p:extLst>
      <p:ext uri="{BB962C8B-B14F-4D97-AF65-F5344CB8AC3E}">
        <p14:creationId xmlns:p14="http://schemas.microsoft.com/office/powerpoint/2010/main" val="1061766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48A8DA-FB78-4369-B0AD-E4727EC29BDA}"/>
              </a:ext>
            </a:extLst>
          </p:cNvPr>
          <p:cNvSpPr>
            <a:spLocks noGrp="1"/>
          </p:cNvSpPr>
          <p:nvPr>
            <p:ph type="title"/>
          </p:nvPr>
        </p:nvSpPr>
        <p:spPr>
          <a:xfrm>
            <a:off x="1251678" y="382385"/>
            <a:ext cx="10178322" cy="596023"/>
          </a:xfrm>
        </p:spPr>
        <p:txBody>
          <a:bodyPr/>
          <a:lstStyle/>
          <a:p>
            <a:pPr algn="ctr"/>
            <a:r>
              <a:rPr lang="fr-MA" sz="2800" dirty="0"/>
              <a:t>2. Sommaire</a:t>
            </a:r>
          </a:p>
        </p:txBody>
      </p:sp>
      <p:sp>
        <p:nvSpPr>
          <p:cNvPr id="3" name="Espace réservé du contenu 2">
            <a:extLst>
              <a:ext uri="{FF2B5EF4-FFF2-40B4-BE49-F238E27FC236}">
                <a16:creationId xmlns:a16="http://schemas.microsoft.com/office/drawing/2014/main" id="{715E0C56-87E2-46F4-A4B6-1B8E8BCA0E32}"/>
              </a:ext>
            </a:extLst>
          </p:cNvPr>
          <p:cNvSpPr>
            <a:spLocks noGrp="1"/>
          </p:cNvSpPr>
          <p:nvPr>
            <p:ph idx="1"/>
          </p:nvPr>
        </p:nvSpPr>
        <p:spPr>
          <a:xfrm>
            <a:off x="1251678" y="1095375"/>
            <a:ext cx="10178322" cy="4784217"/>
          </a:xfrm>
        </p:spPr>
        <p:txBody>
          <a:bodyPr>
            <a:normAutofit/>
          </a:bodyPr>
          <a:lstStyle/>
          <a:p>
            <a:pPr marL="457200" indent="-457200">
              <a:buFont typeface="+mj-lt"/>
              <a:buAutoNum type="arabicPeriod"/>
            </a:pPr>
            <a:r>
              <a:rPr lang="fr-FR" dirty="0"/>
              <a:t>Remerciements</a:t>
            </a:r>
          </a:p>
          <a:p>
            <a:pPr marL="457200" indent="-457200">
              <a:buFont typeface="+mj-lt"/>
              <a:buAutoNum type="arabicPeriod"/>
            </a:pPr>
            <a:r>
              <a:rPr lang="fr-FR" dirty="0"/>
              <a:t> Sommaire </a:t>
            </a:r>
          </a:p>
          <a:p>
            <a:pPr marL="457200" indent="-457200">
              <a:buFont typeface="+mj-lt"/>
              <a:buAutoNum type="arabicPeriod"/>
            </a:pPr>
            <a:r>
              <a:rPr lang="fr-FR" dirty="0"/>
              <a:t>Chapitre 1: Analyse et Conception </a:t>
            </a:r>
          </a:p>
          <a:p>
            <a:pPr marL="0" indent="0">
              <a:buNone/>
            </a:pPr>
            <a:r>
              <a:rPr lang="fr-FR" dirty="0"/>
              <a:t>        1) Diagramme de cas d’utilisation :</a:t>
            </a:r>
          </a:p>
          <a:p>
            <a:pPr marL="0" indent="0">
              <a:buNone/>
            </a:pPr>
            <a:r>
              <a:rPr lang="fr-FR" dirty="0"/>
              <a:t>            a. Définition </a:t>
            </a:r>
          </a:p>
          <a:p>
            <a:pPr marL="0" indent="0">
              <a:buNone/>
            </a:pPr>
            <a:r>
              <a:rPr lang="fr-FR" dirty="0"/>
              <a:t>            b. Diagramme de cas d’utilisation de notre site web : </a:t>
            </a:r>
          </a:p>
          <a:p>
            <a:pPr marL="0" indent="0">
              <a:buNone/>
            </a:pPr>
            <a:r>
              <a:rPr lang="fr-FR" dirty="0"/>
              <a:t>       2) Diagramme de classe </a:t>
            </a:r>
          </a:p>
          <a:p>
            <a:pPr marL="0" indent="0">
              <a:buNone/>
            </a:pPr>
            <a:r>
              <a:rPr lang="fr-FR" dirty="0"/>
              <a:t>           a. Définition </a:t>
            </a:r>
          </a:p>
          <a:p>
            <a:pPr marL="0" indent="0">
              <a:buNone/>
            </a:pPr>
            <a:r>
              <a:rPr lang="fr-FR" dirty="0"/>
              <a:t>           b. Diagramme de classe de notre site web : </a:t>
            </a:r>
          </a:p>
          <a:p>
            <a:pPr marL="0" indent="0">
              <a:buNone/>
            </a:pPr>
            <a:endParaRPr lang="fr-FR" dirty="0"/>
          </a:p>
          <a:p>
            <a:pPr marL="0" indent="0">
              <a:buNone/>
            </a:pPr>
            <a:endParaRPr lang="fr-MA" dirty="0"/>
          </a:p>
        </p:txBody>
      </p:sp>
    </p:spTree>
    <p:extLst>
      <p:ext uri="{BB962C8B-B14F-4D97-AF65-F5344CB8AC3E}">
        <p14:creationId xmlns:p14="http://schemas.microsoft.com/office/powerpoint/2010/main" val="911280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D761E6C-6340-43A1-B7D4-CEF02C69DCAC}"/>
              </a:ext>
            </a:extLst>
          </p:cNvPr>
          <p:cNvSpPr>
            <a:spLocks noGrp="1"/>
          </p:cNvSpPr>
          <p:nvPr>
            <p:ph idx="1"/>
          </p:nvPr>
        </p:nvSpPr>
        <p:spPr>
          <a:xfrm>
            <a:off x="1331960" y="910318"/>
            <a:ext cx="10178322" cy="5037363"/>
          </a:xfrm>
        </p:spPr>
        <p:txBody>
          <a:bodyPr>
            <a:normAutofit fontScale="55000" lnSpcReduction="20000"/>
          </a:bodyPr>
          <a:lstStyle/>
          <a:p>
            <a:pPr marL="457200" lvl="1" indent="0">
              <a:buNone/>
            </a:pPr>
            <a:r>
              <a:rPr lang="fr-MA" sz="3600" dirty="0"/>
              <a:t>4.   Chapitre 2: Réalisation de l’application :</a:t>
            </a:r>
          </a:p>
          <a:p>
            <a:pPr marL="457200" lvl="1" indent="0">
              <a:buNone/>
            </a:pPr>
            <a:endParaRPr lang="fr-MA" sz="3600" dirty="0"/>
          </a:p>
          <a:p>
            <a:pPr marL="457200" lvl="1" indent="0">
              <a:buNone/>
            </a:pPr>
            <a:r>
              <a:rPr lang="fr-MA" sz="3600" dirty="0"/>
              <a:t>        1) Diagramme de cas d’utilisation :</a:t>
            </a:r>
          </a:p>
          <a:p>
            <a:pPr marL="457200" lvl="1" indent="0">
              <a:buNone/>
            </a:pPr>
            <a:r>
              <a:rPr lang="fr-MA" sz="3600" dirty="0"/>
              <a:t>            a. Les outils de développement :</a:t>
            </a:r>
          </a:p>
          <a:p>
            <a:pPr marL="457200" lvl="1" indent="0">
              <a:buNone/>
            </a:pPr>
            <a:r>
              <a:rPr lang="fr-MA" sz="3600" dirty="0"/>
              <a:t>                 i. Xampp :</a:t>
            </a:r>
          </a:p>
          <a:p>
            <a:pPr marL="457200" lvl="1" indent="0">
              <a:buNone/>
            </a:pPr>
            <a:r>
              <a:rPr lang="fr-MA" sz="3600" dirty="0"/>
              <a:t>                ii. HTML : </a:t>
            </a:r>
          </a:p>
          <a:p>
            <a:pPr marL="457200" lvl="1" indent="0">
              <a:buNone/>
            </a:pPr>
            <a:r>
              <a:rPr lang="fr-MA" sz="3600" dirty="0"/>
              <a:t>                iii. CSS : </a:t>
            </a:r>
          </a:p>
          <a:p>
            <a:pPr marL="457200" lvl="1" indent="0">
              <a:buNone/>
            </a:pPr>
            <a:r>
              <a:rPr lang="fr-MA" sz="3600" dirty="0"/>
              <a:t>                iv. BOOTSTRAP :</a:t>
            </a:r>
          </a:p>
          <a:p>
            <a:pPr marL="457200" lvl="1" indent="0">
              <a:buNone/>
            </a:pPr>
            <a:r>
              <a:rPr lang="fr-MA" sz="3600" dirty="0"/>
              <a:t>                 v. PHP : </a:t>
            </a:r>
          </a:p>
          <a:p>
            <a:pPr marL="457200" lvl="1" indent="0">
              <a:buNone/>
            </a:pPr>
            <a:r>
              <a:rPr lang="fr-MA" sz="3600" dirty="0"/>
              <a:t>                vi. MYSQL :</a:t>
            </a:r>
          </a:p>
          <a:p>
            <a:pPr marL="457200" lvl="1" indent="0">
              <a:buNone/>
            </a:pPr>
            <a:r>
              <a:rPr lang="fr-MA" sz="3600" dirty="0"/>
              <a:t>               vii. JAVASCRIPT : </a:t>
            </a:r>
          </a:p>
          <a:p>
            <a:pPr marL="457200" lvl="1" indent="0">
              <a:buNone/>
            </a:pPr>
            <a:r>
              <a:rPr lang="fr-MA" sz="3600" dirty="0"/>
              <a:t>5. Chapitre 3: Présentation de l’application : </a:t>
            </a:r>
          </a:p>
          <a:p>
            <a:pPr marL="457200" lvl="1" indent="0">
              <a:buNone/>
            </a:pPr>
            <a:r>
              <a:rPr lang="fr-MA" sz="3600" dirty="0"/>
              <a:t>6.   Conclusion </a:t>
            </a:r>
          </a:p>
          <a:p>
            <a:pPr marL="0" indent="0">
              <a:buNone/>
            </a:pPr>
            <a:endParaRPr lang="fr-MA" dirty="0"/>
          </a:p>
        </p:txBody>
      </p:sp>
    </p:spTree>
    <p:extLst>
      <p:ext uri="{BB962C8B-B14F-4D97-AF65-F5344CB8AC3E}">
        <p14:creationId xmlns:p14="http://schemas.microsoft.com/office/powerpoint/2010/main" val="141838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4CECAB-A0CA-4846-96AE-7D52B2639702}"/>
              </a:ext>
            </a:extLst>
          </p:cNvPr>
          <p:cNvSpPr>
            <a:spLocks noGrp="1"/>
          </p:cNvSpPr>
          <p:nvPr>
            <p:ph type="title"/>
          </p:nvPr>
        </p:nvSpPr>
        <p:spPr>
          <a:xfrm>
            <a:off x="1251678" y="382385"/>
            <a:ext cx="10178322" cy="596023"/>
          </a:xfrm>
        </p:spPr>
        <p:txBody>
          <a:bodyPr>
            <a:normAutofit fontScale="90000"/>
          </a:bodyPr>
          <a:lstStyle/>
          <a:p>
            <a:pPr algn="ctr"/>
            <a:r>
              <a:rPr lang="fr-FR" sz="2400" dirty="0"/>
              <a:t>1: Analyse et Conception </a:t>
            </a:r>
            <a:br>
              <a:rPr lang="fr-FR" dirty="0"/>
            </a:br>
            <a:endParaRPr lang="fr-MA" dirty="0"/>
          </a:p>
        </p:txBody>
      </p:sp>
      <p:sp>
        <p:nvSpPr>
          <p:cNvPr id="3" name="Espace réservé du contenu 2">
            <a:extLst>
              <a:ext uri="{FF2B5EF4-FFF2-40B4-BE49-F238E27FC236}">
                <a16:creationId xmlns:a16="http://schemas.microsoft.com/office/drawing/2014/main" id="{5633A5BD-1BA6-48F3-BB82-A2AE3CF19E0C}"/>
              </a:ext>
            </a:extLst>
          </p:cNvPr>
          <p:cNvSpPr>
            <a:spLocks noGrp="1"/>
          </p:cNvSpPr>
          <p:nvPr>
            <p:ph idx="1"/>
          </p:nvPr>
        </p:nvSpPr>
        <p:spPr>
          <a:xfrm>
            <a:off x="1251678" y="978409"/>
            <a:ext cx="10178322" cy="5812916"/>
          </a:xfrm>
        </p:spPr>
        <p:txBody>
          <a:bodyPr>
            <a:normAutofit/>
          </a:bodyPr>
          <a:lstStyle/>
          <a:p>
            <a:pPr marL="0" indent="0">
              <a:buNone/>
            </a:pPr>
            <a:r>
              <a:rPr lang="fr-FR" dirty="0"/>
              <a:t> </a:t>
            </a:r>
            <a:r>
              <a:rPr lang="fr-FR" dirty="0">
                <a:solidFill>
                  <a:srgbClr val="0070C0"/>
                </a:solidFill>
              </a:rPr>
              <a:t>1) </a:t>
            </a:r>
            <a:r>
              <a:rPr lang="fr-FR" b="1" i="1" dirty="0">
                <a:solidFill>
                  <a:srgbClr val="0070C0"/>
                </a:solidFill>
              </a:rPr>
              <a:t>Diagramme de cas d’utilisation :</a:t>
            </a:r>
          </a:p>
          <a:p>
            <a:pPr marL="0" indent="0">
              <a:buNone/>
            </a:pPr>
            <a:r>
              <a:rPr lang="fr-FR" b="1" i="1" dirty="0">
                <a:solidFill>
                  <a:srgbClr val="0070C0"/>
                </a:solidFill>
              </a:rPr>
              <a:t>       </a:t>
            </a:r>
            <a:r>
              <a:rPr lang="fr-MA" dirty="0"/>
              <a:t>a. </a:t>
            </a:r>
            <a:r>
              <a:rPr lang="fr-MA" b="1" dirty="0"/>
              <a:t>Définition : </a:t>
            </a:r>
          </a:p>
          <a:p>
            <a:pPr marL="0" indent="0" algn="ctr">
              <a:buNone/>
            </a:pPr>
            <a:r>
              <a:rPr lang="fr-FR" sz="1800" dirty="0"/>
              <a:t>Les rôles des diagrammes de cas d’utilisation sont de recueillir, d’analyser et d’organiser les besoins, ainsi que de recenser les grandes fonctionnalités d’un système. Il s’agit donc de la première étape UML pour la conception d’un système. </a:t>
            </a:r>
          </a:p>
          <a:p>
            <a:pPr marL="0" indent="0" algn="ctr">
              <a:buNone/>
            </a:pPr>
            <a:r>
              <a:rPr lang="fr-FR" sz="1800" dirty="0"/>
              <a:t>Le diagramme de cas se compose de trois éléments principaux : </a:t>
            </a:r>
          </a:p>
          <a:p>
            <a:pPr marL="0" indent="0" algn="ctr">
              <a:buNone/>
            </a:pPr>
            <a:r>
              <a:rPr lang="fr-FR" sz="1800" b="1" dirty="0"/>
              <a:t>Un Acteur </a:t>
            </a:r>
            <a:r>
              <a:rPr lang="fr-FR" sz="1800" dirty="0"/>
              <a:t>: c’est l’idéalisation d’un rôle joué par une personne externe, un processus ou une chose qui interagit avec un système. Il se représente par un petit bonhomme avec son nom inscrit dessous.</a:t>
            </a:r>
          </a:p>
          <a:p>
            <a:pPr marL="0" indent="0" algn="ctr">
              <a:buNone/>
            </a:pPr>
            <a:r>
              <a:rPr lang="fr-FR" sz="1800" b="1" dirty="0"/>
              <a:t> Un cas d’utilisation </a:t>
            </a:r>
            <a:r>
              <a:rPr lang="fr-FR" sz="1800" dirty="0"/>
              <a:t>: c’est une unité cohérente représentant une fonctionnalité visible de l’extérieur. Il réalise un service de bout en bout, avec un déclenchement, un déroulement et une fin, pour l’acteur qui l’initie.</a:t>
            </a:r>
          </a:p>
          <a:p>
            <a:pPr marL="0" indent="0" algn="ctr">
              <a:buNone/>
            </a:pPr>
            <a:r>
              <a:rPr lang="fr-FR" sz="1800" dirty="0"/>
              <a:t> </a:t>
            </a:r>
            <a:r>
              <a:rPr lang="fr-FR" sz="1800" b="1" dirty="0"/>
              <a:t>Les relations </a:t>
            </a:r>
            <a:r>
              <a:rPr lang="fr-FR" sz="1800" dirty="0"/>
              <a:t>: Trois types de relations sont pris en charge par la norme UML et sont graphiquement représentées par des types particuliers de ces relations. Les relations indiquent que le cas d'utilisation source présente les mêmes conditions d'exécution que le cas issu. Une relation simple entre un acteur et une utilisation est un trait simple.</a:t>
            </a:r>
            <a:endParaRPr lang="fr-MA" sz="1800" b="1" dirty="0"/>
          </a:p>
          <a:p>
            <a:pPr marL="0" indent="0">
              <a:buNone/>
            </a:pPr>
            <a:endParaRPr lang="fr-MA" b="1" i="1" dirty="0">
              <a:solidFill>
                <a:srgbClr val="0070C0"/>
              </a:solidFill>
            </a:endParaRPr>
          </a:p>
        </p:txBody>
      </p:sp>
    </p:spTree>
    <p:extLst>
      <p:ext uri="{BB962C8B-B14F-4D97-AF65-F5344CB8AC3E}">
        <p14:creationId xmlns:p14="http://schemas.microsoft.com/office/powerpoint/2010/main" val="2957082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1DB7517-0F4B-46C8-8AFE-FDA44467ECB1}"/>
              </a:ext>
            </a:extLst>
          </p:cNvPr>
          <p:cNvSpPr>
            <a:spLocks noGrp="1"/>
          </p:cNvSpPr>
          <p:nvPr>
            <p:ph idx="1"/>
          </p:nvPr>
        </p:nvSpPr>
        <p:spPr>
          <a:xfrm>
            <a:off x="1251678" y="238125"/>
            <a:ext cx="10178322" cy="5641468"/>
          </a:xfrm>
        </p:spPr>
        <p:txBody>
          <a:bodyPr/>
          <a:lstStyle/>
          <a:p>
            <a:pPr marL="0" indent="0">
              <a:buNone/>
            </a:pPr>
            <a:r>
              <a:rPr lang="fr-FR" dirty="0"/>
              <a:t>b. </a:t>
            </a:r>
            <a:r>
              <a:rPr lang="fr-FR" b="1" dirty="0"/>
              <a:t>Diagramme de cas d’utilisation de notre site web </a:t>
            </a:r>
            <a:r>
              <a:rPr lang="fr-FR" dirty="0"/>
              <a:t>:</a:t>
            </a:r>
            <a:endParaRPr lang="fr-MA" dirty="0"/>
          </a:p>
        </p:txBody>
      </p:sp>
      <p:pic>
        <p:nvPicPr>
          <p:cNvPr id="5" name="Image 4">
            <a:extLst>
              <a:ext uri="{FF2B5EF4-FFF2-40B4-BE49-F238E27FC236}">
                <a16:creationId xmlns:a16="http://schemas.microsoft.com/office/drawing/2014/main" id="{38100CB1-B248-428E-B527-51D90B006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847725"/>
            <a:ext cx="10896600" cy="6003416"/>
          </a:xfrm>
          <a:prstGeom prst="rect">
            <a:avLst/>
          </a:prstGeom>
        </p:spPr>
      </p:pic>
    </p:spTree>
    <p:extLst>
      <p:ext uri="{BB962C8B-B14F-4D97-AF65-F5344CB8AC3E}">
        <p14:creationId xmlns:p14="http://schemas.microsoft.com/office/powerpoint/2010/main" val="6298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9926B3F-5367-44CB-834E-32C9728B355B}"/>
              </a:ext>
            </a:extLst>
          </p:cNvPr>
          <p:cNvSpPr>
            <a:spLocks noGrp="1"/>
          </p:cNvSpPr>
          <p:nvPr>
            <p:ph idx="1"/>
          </p:nvPr>
        </p:nvSpPr>
        <p:spPr>
          <a:xfrm>
            <a:off x="1251678" y="895351"/>
            <a:ext cx="10178322" cy="4984242"/>
          </a:xfrm>
        </p:spPr>
        <p:txBody>
          <a:bodyPr/>
          <a:lstStyle/>
          <a:p>
            <a:pPr marL="0" indent="0" algn="ctr">
              <a:buNone/>
            </a:pPr>
            <a:r>
              <a:rPr lang="fr-FR" b="1" dirty="0"/>
              <a:t>Le patient (Customer) </a:t>
            </a:r>
            <a:r>
              <a:rPr lang="fr-FR" dirty="0"/>
              <a:t>: cette acteur est un visiteur ayant déjà créer un compte sur notre site, il peut donc suivre le processus des rendez-vous en toute sécurité sachant que notre système doit être l’unique responsable de la confidentialité des données personnelles de ses patients.</a:t>
            </a:r>
            <a:endParaRPr lang="fr-FR" b="1" dirty="0"/>
          </a:p>
          <a:p>
            <a:pPr marL="0" indent="0" algn="ctr">
              <a:buNone/>
            </a:pPr>
            <a:endParaRPr lang="fr-FR" b="1" dirty="0"/>
          </a:p>
          <a:p>
            <a:pPr marL="0" indent="0" algn="ctr">
              <a:buNone/>
            </a:pPr>
            <a:r>
              <a:rPr lang="fr-FR" b="1" dirty="0"/>
              <a:t>Doctors (admin) : </a:t>
            </a:r>
            <a:r>
              <a:rPr lang="fr-FR" dirty="0"/>
              <a:t>pour les sites web on l’appelle généralement « le webmaster ». C’est celui qui assure le dynamisme du site et veille sur les mises à jour des rendez-vous de leurs disponibilités.</a:t>
            </a:r>
          </a:p>
          <a:p>
            <a:pPr marL="0" indent="0" algn="ctr">
              <a:buNone/>
            </a:pPr>
            <a:endParaRPr lang="fr-FR" dirty="0"/>
          </a:p>
          <a:p>
            <a:pPr marL="0" indent="0" algn="ctr">
              <a:buNone/>
            </a:pPr>
            <a:r>
              <a:rPr lang="fr-FR" b="1" dirty="0"/>
              <a:t>Secrétaire (admin) : </a:t>
            </a:r>
            <a:r>
              <a:rPr lang="fr-FR" dirty="0"/>
              <a:t>C'est lui qui répond aux patients pour ses rendez-vous et messages.</a:t>
            </a:r>
          </a:p>
          <a:p>
            <a:pPr marL="0" indent="0" algn="ctr">
              <a:buNone/>
            </a:pPr>
            <a:endParaRPr lang="fr-MA" dirty="0"/>
          </a:p>
        </p:txBody>
      </p:sp>
    </p:spTree>
    <p:extLst>
      <p:ext uri="{BB962C8B-B14F-4D97-AF65-F5344CB8AC3E}">
        <p14:creationId xmlns:p14="http://schemas.microsoft.com/office/powerpoint/2010/main" val="378179600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0</TotalTime>
  <Words>2336</Words>
  <Application>Microsoft Office PowerPoint</Application>
  <PresentationFormat>Grand écran</PresentationFormat>
  <Paragraphs>123</Paragraphs>
  <Slides>32</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32</vt:i4>
      </vt:variant>
    </vt:vector>
  </HeadingPairs>
  <TitlesOfParts>
    <vt:vector size="37" baseType="lpstr">
      <vt:lpstr>Arial</vt:lpstr>
      <vt:lpstr>Gill Sans MT</vt:lpstr>
      <vt:lpstr>Impact</vt:lpstr>
      <vt:lpstr>Wingdings</vt:lpstr>
      <vt:lpstr>Badge</vt:lpstr>
      <vt:lpstr>healthy</vt:lpstr>
      <vt:lpstr>Constructeurs de projets</vt:lpstr>
      <vt:lpstr>Endadrée Par :</vt:lpstr>
      <vt:lpstr>1. remerciements</vt:lpstr>
      <vt:lpstr>2. Sommaire</vt:lpstr>
      <vt:lpstr>Présentation PowerPoint</vt:lpstr>
      <vt:lpstr>1: Analyse et Conception  </vt:lpstr>
      <vt:lpstr>Présentation PowerPoint</vt:lpstr>
      <vt:lpstr>Présentation PowerPoint</vt:lpstr>
      <vt:lpstr>Présentation PowerPoint</vt:lpstr>
      <vt:lpstr>Présentation PowerPoint</vt:lpstr>
      <vt:lpstr>Présentation PowerPoint</vt:lpstr>
      <vt:lpstr>2:Réalisation de l’application </vt:lpstr>
      <vt:lpstr>Présentation PowerPoint</vt:lpstr>
      <vt:lpstr>3:Présentation de l’application :</vt:lpstr>
      <vt:lpstr>Login et registration</vt:lpstr>
      <vt:lpstr>login</vt:lpstr>
      <vt:lpstr>registration</vt:lpstr>
      <vt:lpstr>Profile</vt:lpstr>
      <vt:lpstr>Profile de patient</vt:lpstr>
      <vt:lpstr>Profile de docteur </vt:lpstr>
      <vt:lpstr>La partie patient table </vt:lpstr>
      <vt:lpstr>La partie edit profile info (doctors)</vt:lpstr>
      <vt:lpstr>Profile de secrétaire</vt:lpstr>
      <vt:lpstr>Home &amp;&amp; ABOUT </vt:lpstr>
      <vt:lpstr>Présentation PowerPoint</vt:lpstr>
      <vt:lpstr>Appointement</vt:lpstr>
      <vt:lpstr>doctors</vt:lpstr>
      <vt:lpstr>Présentation PowerPoint</vt:lpstr>
      <vt:lpstr>Contact</vt:lpstr>
      <vt:lpstr>La partie send-message</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2020-08-16T12:49:23Z</dcterms:created>
  <dcterms:modified xsi:type="dcterms:W3CDTF">2020-09-05T00:54:53Z</dcterms:modified>
</cp:coreProperties>
</file>